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495" r:id="rId1"/>
  </p:sldMasterIdLst>
  <p:notesMasterIdLst>
    <p:notesMasterId r:id="rId36"/>
  </p:notesMasterIdLst>
  <p:sldIdLst>
    <p:sldId id="256" r:id="rId2"/>
    <p:sldId id="257" r:id="rId3"/>
    <p:sldId id="258" r:id="rId4"/>
    <p:sldId id="259" r:id="rId5"/>
    <p:sldId id="260" r:id="rId6"/>
    <p:sldId id="261" r:id="rId7"/>
    <p:sldId id="301" r:id="rId8"/>
    <p:sldId id="262" r:id="rId9"/>
    <p:sldId id="263" r:id="rId10"/>
    <p:sldId id="264" r:id="rId11"/>
    <p:sldId id="265" r:id="rId12"/>
    <p:sldId id="266" r:id="rId13"/>
    <p:sldId id="268" r:id="rId14"/>
    <p:sldId id="270" r:id="rId15"/>
    <p:sldId id="271" r:id="rId16"/>
    <p:sldId id="272" r:id="rId17"/>
    <p:sldId id="274" r:id="rId18"/>
    <p:sldId id="273" r:id="rId19"/>
    <p:sldId id="276" r:id="rId20"/>
    <p:sldId id="286" r:id="rId21"/>
    <p:sldId id="279" r:id="rId22"/>
    <p:sldId id="280" r:id="rId23"/>
    <p:sldId id="294" r:id="rId24"/>
    <p:sldId id="295" r:id="rId25"/>
    <p:sldId id="281" r:id="rId26"/>
    <p:sldId id="282" r:id="rId27"/>
    <p:sldId id="283" r:id="rId28"/>
    <p:sldId id="296" r:id="rId29"/>
    <p:sldId id="284" r:id="rId30"/>
    <p:sldId id="285" r:id="rId31"/>
    <p:sldId id="302" r:id="rId32"/>
    <p:sldId id="287" r:id="rId33"/>
    <p:sldId id="297" r:id="rId34"/>
    <p:sldId id="298" r:id="rId35"/>
  </p:sldIdLst>
  <p:sldSz cx="9144000" cy="5143500" type="screen16x9"/>
  <p:notesSz cx="6858000" cy="9144000"/>
  <p:embeddedFontLst>
    <p:embeddedFont>
      <p:font typeface="Lato" panose="020F0502020204030203" pitchFamily="34"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Tw Cen MT" panose="020B0602020104020603" pitchFamily="34" charset="0"/>
      <p:regular r:id="rId45"/>
      <p:bold r:id="rId46"/>
      <p:italic r:id="rId47"/>
      <p:boldItalic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107" d="100"/>
          <a:sy n="107"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6e4ceaa511_7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6e4ceaa511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6e4ceaa51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6e4ceaa51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6e4ceaa51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6e4ceaa51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6e4ceaa511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6e4ceaa511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6e4ceaa51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6e4ceaa51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6d47898c5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6d47898c5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6d47898c5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6d47898c5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6d47898c5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6d47898c5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6d47898c5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6d47898c5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6d47898c50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6d47898c5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6d47898c5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6d47898c5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6d47898c50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6d47898c5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6d47898c5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6d47898c5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6d47898c5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6d47898c5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6d47898c5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6d47898c5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6d47898c5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6d47898c5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6d47898c5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6d47898c5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6d47898c5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6d47898c5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6d47898c5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6d47898c5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6d47898c5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6d47898c5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6d47898c5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6d47898c5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6e4ceaa511_7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6e4ceaa511_7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6d47898c50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6d47898c50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6e4ceaa51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6e4ceaa51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6e4ceaa51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6e4ceaa51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6e4ceaa5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6e4ceaa5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6e4ceaa511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6e4ceaa511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tx1">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402390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332969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599899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6040713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239992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622396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0556315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7657461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6868538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OC">
  <p:cSld name="TOC">
    <p:spTree>
      <p:nvGrpSpPr>
        <p:cNvPr id="1" name="Shape 43"/>
        <p:cNvGrpSpPr/>
        <p:nvPr/>
      </p:nvGrpSpPr>
      <p:grpSpPr>
        <a:xfrm>
          <a:off x="0" y="0"/>
          <a:ext cx="0" cy="0"/>
          <a:chOff x="0" y="0"/>
          <a:chExt cx="0" cy="0"/>
        </a:xfrm>
      </p:grpSpPr>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300934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5"/>
        <p:cNvGrpSpPr/>
        <p:nvPr/>
      </p:nvGrpSpPr>
      <p:grpSpPr>
        <a:xfrm>
          <a:off x="0" y="0"/>
          <a:ext cx="0" cy="0"/>
          <a:chOff x="0" y="0"/>
          <a:chExt cx="0" cy="0"/>
        </a:xfrm>
      </p:grpSpPr>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17647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3411026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4"/>
        <p:cNvGrpSpPr/>
        <p:nvPr/>
      </p:nvGrpSpPr>
      <p:grpSpPr>
        <a:xfrm>
          <a:off x="0" y="0"/>
          <a:ext cx="0" cy="0"/>
          <a:chOff x="0" y="0"/>
          <a:chExt cx="0" cy="0"/>
        </a:xfrm>
      </p:grpSpPr>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34521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tx1">
                    <a:lumMod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9320330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355946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311066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800638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2/29/2024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569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7130640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338570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2">
            <a:alphaModFix amt="40000"/>
            <a:extLst>
              <a:ext uri="{28A0092B-C50C-407E-A947-70E740481C1C}">
                <a14:useLocalDpi xmlns:a14="http://schemas.microsoft.com/office/drawing/2010/main" val="0"/>
              </a:ext>
            </a:extLst>
          </a:blip>
          <a:srcRect/>
          <a:stretch>
            <a:fillRect/>
          </a:stretch>
        </p:blipFill>
        <p:spPr bwMode="auto">
          <a:xfrm>
            <a:off x="1" y="0"/>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smtClean="0"/>
              <a:pPr/>
              <a:t>2/29/2024</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18486931"/>
      </p:ext>
    </p:extLst>
  </p:cSld>
  <p:clrMap bg1="dk1" tx1="lt1" bg2="dk2" tx2="lt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 id="2147484508" r:id="rId13"/>
    <p:sldLayoutId id="2147484509" r:id="rId14"/>
    <p:sldLayoutId id="2147484510" r:id="rId15"/>
    <p:sldLayoutId id="2147484511" r:id="rId16"/>
    <p:sldLayoutId id="2147484512" r:id="rId17"/>
    <p:sldLayoutId id="2147484513" r:id="rId18"/>
    <p:sldLayoutId id="2147484514" r:id="rId19"/>
    <p:sldLayoutId id="2147484515" r:id="rId20"/>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874145" y="17823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E-Medicare</a:t>
            </a:r>
            <a:endParaRPr dirty="0"/>
          </a:p>
          <a:p>
            <a:pPr marL="0" lvl="0" indent="0" algn="l" rtl="0">
              <a:spcBef>
                <a:spcPts val="0"/>
              </a:spcBef>
              <a:spcAft>
                <a:spcPts val="0"/>
              </a:spcAft>
              <a:buNone/>
            </a:pPr>
            <a:r>
              <a:rPr lang="en-GB" sz="2000" dirty="0"/>
              <a:t> RLL Project - Group 06</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Admin Authentication &amp; Authorization </a:t>
            </a:r>
            <a:endParaRPr sz="3400" dirty="0"/>
          </a:p>
        </p:txBody>
      </p:sp>
      <p:sp>
        <p:nvSpPr>
          <p:cNvPr id="290" name="Google Shape;290;p25"/>
          <p:cNvSpPr txBox="1">
            <a:spLocks noGrp="1"/>
          </p:cNvSpPr>
          <p:nvPr>
            <p:ph type="body" idx="1"/>
          </p:nvPr>
        </p:nvSpPr>
        <p:spPr>
          <a:xfrm>
            <a:off x="1297500" y="1067925"/>
            <a:ext cx="7332000" cy="1503900"/>
          </a:xfrm>
          <a:prstGeom prst="rect">
            <a:avLst/>
          </a:prstGeom>
        </p:spPr>
        <p:txBody>
          <a:bodyPr spcFirstLastPara="1" wrap="square" lIns="91425" tIns="91425" rIns="91425" bIns="91425" anchor="t" anchorCtr="0">
            <a:noAutofit/>
          </a:bodyPr>
          <a:lstStyle/>
          <a:p>
            <a:pPr marL="228600" lvl="0" indent="0" algn="l" rtl="0">
              <a:spcBef>
                <a:spcPts val="0"/>
              </a:spcBef>
              <a:spcAft>
                <a:spcPts val="0"/>
              </a:spcAft>
              <a:buNone/>
            </a:pPr>
            <a:endParaRPr sz="1600" b="1">
              <a:latin typeface="Times New Roman"/>
              <a:ea typeface="Times New Roman"/>
              <a:cs typeface="Times New Roman"/>
              <a:sym typeface="Times New Roman"/>
            </a:endParaRPr>
          </a:p>
          <a:p>
            <a:pPr marL="0" lvl="0" indent="0" algn="l" rtl="0">
              <a:spcBef>
                <a:spcPts val="0"/>
              </a:spcBef>
              <a:spcAft>
                <a:spcPts val="0"/>
              </a:spcAft>
              <a:buNone/>
            </a:pPr>
            <a:r>
              <a:rPr lang="en-GB" sz="1600" b="1">
                <a:latin typeface="Times New Roman"/>
                <a:ea typeface="Times New Roman"/>
                <a:cs typeface="Times New Roman"/>
                <a:sym typeface="Times New Roman"/>
              </a:rPr>
              <a:t>  Authentication</a:t>
            </a:r>
            <a:r>
              <a:rPr lang="en-GB"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en-GB" sz="1600">
                <a:latin typeface="Times New Roman"/>
                <a:ea typeface="Times New Roman"/>
                <a:cs typeface="Times New Roman"/>
                <a:sym typeface="Times New Roman"/>
              </a:rPr>
              <a:t>        </a:t>
            </a:r>
            <a:r>
              <a:rPr lang="en-GB" sz="1500"/>
              <a:t>     Any end-user should be authenticated using a unique username  and  password.</a:t>
            </a:r>
            <a:endParaRPr sz="15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600">
                <a:latin typeface="Times New Roman"/>
                <a:ea typeface="Times New Roman"/>
                <a:cs typeface="Times New Roman"/>
                <a:sym typeface="Times New Roman"/>
              </a:rPr>
              <a:t>  </a:t>
            </a:r>
            <a:r>
              <a:rPr lang="en-GB" sz="1600" b="1">
                <a:latin typeface="Times New Roman"/>
                <a:ea typeface="Times New Roman"/>
                <a:cs typeface="Times New Roman"/>
                <a:sym typeface="Times New Roman"/>
              </a:rPr>
              <a:t>Authorization:</a:t>
            </a:r>
            <a:endParaRPr sz="1500"/>
          </a:p>
          <a:p>
            <a:pPr marL="0" lvl="0" indent="0" algn="l" rtl="0">
              <a:spcBef>
                <a:spcPts val="1200"/>
              </a:spcBef>
              <a:spcAft>
                <a:spcPts val="0"/>
              </a:spcAft>
              <a:buNone/>
            </a:pPr>
            <a:r>
              <a:rPr lang="en-GB" sz="1500"/>
              <a:t>             </a:t>
            </a:r>
            <a:endParaRPr sz="1500"/>
          </a:p>
          <a:p>
            <a:pPr marL="228600" lvl="0" indent="0" algn="l" rtl="0">
              <a:spcBef>
                <a:spcPts val="0"/>
              </a:spcBef>
              <a:spcAft>
                <a:spcPts val="0"/>
              </a:spcAft>
              <a:buNone/>
            </a:pPr>
            <a:r>
              <a:rPr lang="en-GB" sz="1600">
                <a:latin typeface="Times New Roman"/>
                <a:ea typeface="Times New Roman"/>
                <a:cs typeface="Times New Roman"/>
                <a:sym typeface="Times New Roman"/>
              </a:rPr>
              <a:t> </a:t>
            </a:r>
            <a:endParaRPr sz="1600"/>
          </a:p>
        </p:txBody>
      </p:sp>
      <p:sp>
        <p:nvSpPr>
          <p:cNvPr id="291" name="Google Shape;291;p25"/>
          <p:cNvSpPr txBox="1"/>
          <p:nvPr/>
        </p:nvSpPr>
        <p:spPr>
          <a:xfrm>
            <a:off x="1901175" y="2779300"/>
            <a:ext cx="6881700" cy="147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500">
                <a:solidFill>
                  <a:schemeClr val="lt1"/>
                </a:solidFill>
                <a:latin typeface="Lato"/>
                <a:ea typeface="Lato"/>
                <a:cs typeface="Lato"/>
                <a:sym typeface="Lato"/>
              </a:rPr>
              <a:t>The operations supported and allowed would be based on the user type. For example,Administrator has the  rights to add product information and view customer details. He can also view order detail and purchase details of a medicines. Whereas User/Buyer has a right to Add, Remove and Clear all the products from cart</a:t>
            </a:r>
            <a:endParaRPr sz="17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Functional Flow</a:t>
            </a:r>
            <a:endParaRPr/>
          </a:p>
        </p:txBody>
      </p:sp>
      <p:sp>
        <p:nvSpPr>
          <p:cNvPr id="297" name="Google Shape;297;p26"/>
          <p:cNvSpPr/>
          <p:nvPr/>
        </p:nvSpPr>
        <p:spPr>
          <a:xfrm>
            <a:off x="1495050" y="1426475"/>
            <a:ext cx="1933800" cy="2578500"/>
          </a:xfrm>
          <a:prstGeom prst="rect">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5702800" y="1385325"/>
            <a:ext cx="2359200" cy="261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6007600" y="2891025"/>
            <a:ext cx="1769400" cy="754500"/>
          </a:xfrm>
          <a:prstGeom prst="can">
            <a:avLst>
              <a:gd name="adj" fmla="val 25000"/>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txBox="1"/>
          <p:nvPr/>
        </p:nvSpPr>
        <p:spPr>
          <a:xfrm>
            <a:off x="6460250" y="3140950"/>
            <a:ext cx="25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Database</a:t>
            </a:r>
            <a:endParaRPr>
              <a:latin typeface="Lato"/>
              <a:ea typeface="Lato"/>
              <a:cs typeface="Lato"/>
              <a:sym typeface="Lato"/>
            </a:endParaRPr>
          </a:p>
        </p:txBody>
      </p:sp>
      <p:sp>
        <p:nvSpPr>
          <p:cNvPr id="301" name="Google Shape;301;p26"/>
          <p:cNvSpPr/>
          <p:nvPr/>
        </p:nvSpPr>
        <p:spPr>
          <a:xfrm>
            <a:off x="1700775" y="1783075"/>
            <a:ext cx="1536300" cy="400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1693800" y="3220575"/>
            <a:ext cx="1536300" cy="400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txBox="1"/>
          <p:nvPr/>
        </p:nvSpPr>
        <p:spPr>
          <a:xfrm>
            <a:off x="2063475" y="1825650"/>
            <a:ext cx="68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Admin</a:t>
            </a:r>
            <a:endParaRPr>
              <a:solidFill>
                <a:schemeClr val="lt1"/>
              </a:solidFill>
              <a:latin typeface="Lato"/>
              <a:ea typeface="Lato"/>
              <a:cs typeface="Lato"/>
              <a:sym typeface="Lato"/>
            </a:endParaRPr>
          </a:p>
        </p:txBody>
      </p:sp>
      <p:sp>
        <p:nvSpPr>
          <p:cNvPr id="304" name="Google Shape;304;p26"/>
          <p:cNvSpPr txBox="1"/>
          <p:nvPr/>
        </p:nvSpPr>
        <p:spPr>
          <a:xfrm>
            <a:off x="2139675" y="3220575"/>
            <a:ext cx="68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User</a:t>
            </a:r>
            <a:endParaRPr>
              <a:solidFill>
                <a:schemeClr val="lt1"/>
              </a:solidFill>
              <a:latin typeface="Lato"/>
              <a:ea typeface="Lato"/>
              <a:cs typeface="Lato"/>
              <a:sym typeface="Lato"/>
            </a:endParaRPr>
          </a:p>
        </p:txBody>
      </p:sp>
      <p:sp>
        <p:nvSpPr>
          <p:cNvPr id="305" name="Google Shape;305;p26"/>
          <p:cNvSpPr/>
          <p:nvPr/>
        </p:nvSpPr>
        <p:spPr>
          <a:xfrm>
            <a:off x="5939025" y="1865375"/>
            <a:ext cx="1838100" cy="400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txBox="1"/>
          <p:nvPr/>
        </p:nvSpPr>
        <p:spPr>
          <a:xfrm>
            <a:off x="6158475" y="1862025"/>
            <a:ext cx="292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DES Application</a:t>
            </a:r>
            <a:endParaRPr>
              <a:latin typeface="Lato"/>
              <a:ea typeface="Lato"/>
              <a:cs typeface="Lato"/>
              <a:sym typeface="Lato"/>
            </a:endParaRPr>
          </a:p>
        </p:txBody>
      </p:sp>
      <p:sp>
        <p:nvSpPr>
          <p:cNvPr id="307" name="Google Shape;307;p26"/>
          <p:cNvSpPr/>
          <p:nvPr/>
        </p:nvSpPr>
        <p:spPr>
          <a:xfrm>
            <a:off x="6726925" y="2290575"/>
            <a:ext cx="342900" cy="598500"/>
          </a:xfrm>
          <a:prstGeom prst="upDownArrow">
            <a:avLst>
              <a:gd name="adj1" fmla="val 50000"/>
              <a:gd name="adj2"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3442725" y="2606050"/>
            <a:ext cx="2260200" cy="282900"/>
          </a:xfrm>
          <a:prstGeom prst="leftRightArrow">
            <a:avLst>
              <a:gd name="adj1" fmla="val 50000"/>
              <a:gd name="adj2"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3646775" y="2142800"/>
            <a:ext cx="1838100" cy="400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3646775" y="2952000"/>
            <a:ext cx="1838100" cy="400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txBox="1"/>
          <p:nvPr/>
        </p:nvSpPr>
        <p:spPr>
          <a:xfrm>
            <a:off x="4004313" y="2142800"/>
            <a:ext cx="292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HTTP /GET</a:t>
            </a:r>
            <a:endParaRPr>
              <a:latin typeface="Lato"/>
              <a:ea typeface="Lato"/>
              <a:cs typeface="Lato"/>
              <a:sym typeface="Lato"/>
            </a:endParaRPr>
          </a:p>
        </p:txBody>
      </p:sp>
      <p:sp>
        <p:nvSpPr>
          <p:cNvPr id="312" name="Google Shape;312;p26"/>
          <p:cNvSpPr txBox="1"/>
          <p:nvPr/>
        </p:nvSpPr>
        <p:spPr>
          <a:xfrm>
            <a:off x="3805525" y="2953800"/>
            <a:ext cx="292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HTTP Response</a:t>
            </a:r>
            <a:endParaRPr>
              <a:latin typeface="Lato"/>
              <a:ea typeface="Lato"/>
              <a:cs typeface="Lato"/>
              <a:sym typeface="Lato"/>
            </a:endParaRPr>
          </a:p>
        </p:txBody>
      </p:sp>
      <p:sp>
        <p:nvSpPr>
          <p:cNvPr id="313" name="Google Shape;313;p26"/>
          <p:cNvSpPr/>
          <p:nvPr/>
        </p:nvSpPr>
        <p:spPr>
          <a:xfrm>
            <a:off x="1495050" y="4114800"/>
            <a:ext cx="1933800" cy="4002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5695975" y="4118425"/>
            <a:ext cx="23592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txBox="1"/>
          <p:nvPr/>
        </p:nvSpPr>
        <p:spPr>
          <a:xfrm>
            <a:off x="2174775" y="4118425"/>
            <a:ext cx="2831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lt1"/>
                </a:solidFill>
                <a:latin typeface="Lato"/>
                <a:ea typeface="Lato"/>
                <a:cs typeface="Lato"/>
                <a:sym typeface="Lato"/>
              </a:rPr>
              <a:t>GUI</a:t>
            </a:r>
            <a:endParaRPr sz="1200" b="1">
              <a:solidFill>
                <a:schemeClr val="lt1"/>
              </a:solidFill>
              <a:latin typeface="Lato"/>
              <a:ea typeface="Lato"/>
              <a:cs typeface="Lato"/>
              <a:sym typeface="Lato"/>
            </a:endParaRPr>
          </a:p>
        </p:txBody>
      </p:sp>
      <p:sp>
        <p:nvSpPr>
          <p:cNvPr id="316" name="Google Shape;316;p26"/>
          <p:cNvSpPr txBox="1"/>
          <p:nvPr/>
        </p:nvSpPr>
        <p:spPr>
          <a:xfrm>
            <a:off x="6460250" y="4139100"/>
            <a:ext cx="278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Server</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7"/>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Environment</a:t>
            </a:r>
            <a:endParaRPr/>
          </a:p>
        </p:txBody>
      </p:sp>
      <p:sp>
        <p:nvSpPr>
          <p:cNvPr id="322" name="Google Shape;322;p27"/>
          <p:cNvSpPr txBox="1">
            <a:spLocks noGrp="1"/>
          </p:cNvSpPr>
          <p:nvPr>
            <p:ph type="body" idx="1"/>
          </p:nvPr>
        </p:nvSpPr>
        <p:spPr>
          <a:xfrm>
            <a:off x="1111375" y="1335550"/>
            <a:ext cx="5609700" cy="31827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FFFFFF"/>
              </a:buClr>
              <a:buSzPts val="1500"/>
              <a:buFont typeface="Wingdings" panose="05000000000000000000" pitchFamily="2" charset="2"/>
              <a:buChar char="Ø"/>
            </a:pPr>
            <a:r>
              <a:rPr lang="en-GB" sz="1500" dirty="0">
                <a:solidFill>
                  <a:srgbClr val="FFFFFF"/>
                </a:solidFill>
              </a:rPr>
              <a:t>Server – Apache Tomcat 10.0</a:t>
            </a:r>
            <a:endParaRPr sz="1500" dirty="0">
              <a:solidFill>
                <a:srgbClr val="FFFFFF"/>
              </a:solidFill>
            </a:endParaRPr>
          </a:p>
          <a:p>
            <a:pPr marL="457200" lvl="0" indent="-323850" algn="l" rtl="0">
              <a:lnSpc>
                <a:spcPct val="150000"/>
              </a:lnSpc>
              <a:spcBef>
                <a:spcPts val="0"/>
              </a:spcBef>
              <a:spcAft>
                <a:spcPts val="0"/>
              </a:spcAft>
              <a:buClr>
                <a:srgbClr val="FFFFFF"/>
              </a:buClr>
              <a:buSzPts val="1500"/>
              <a:buFont typeface="Wingdings" panose="05000000000000000000" pitchFamily="2" charset="2"/>
              <a:buChar char="Ø"/>
            </a:pPr>
            <a:r>
              <a:rPr lang="en-GB" sz="1500" dirty="0">
                <a:solidFill>
                  <a:srgbClr val="FFFFFF"/>
                </a:solidFill>
              </a:rPr>
              <a:t>Database – MySQL    </a:t>
            </a:r>
            <a:endParaRPr sz="1500" dirty="0">
              <a:solidFill>
                <a:srgbClr val="FFFFFF"/>
              </a:solidFill>
            </a:endParaRPr>
          </a:p>
          <a:p>
            <a:pPr marL="457200" lvl="0" indent="-323850" algn="l" rtl="0">
              <a:lnSpc>
                <a:spcPct val="150000"/>
              </a:lnSpc>
              <a:spcBef>
                <a:spcPts val="0"/>
              </a:spcBef>
              <a:spcAft>
                <a:spcPts val="0"/>
              </a:spcAft>
              <a:buClr>
                <a:srgbClr val="FFFFFF"/>
              </a:buClr>
              <a:buSzPts val="1500"/>
              <a:buFont typeface="Wingdings" panose="05000000000000000000" pitchFamily="2" charset="2"/>
              <a:buChar char="Ø"/>
            </a:pPr>
            <a:r>
              <a:rPr lang="en-GB" sz="1500" dirty="0">
                <a:solidFill>
                  <a:srgbClr val="FFFFFF"/>
                </a:solidFill>
              </a:rPr>
              <a:t>My SQL J Connector </a:t>
            </a:r>
            <a:endParaRPr sz="1500" dirty="0">
              <a:solidFill>
                <a:srgbClr val="FFFFFF"/>
              </a:solidFill>
            </a:endParaRPr>
          </a:p>
          <a:p>
            <a:pPr marL="457200" lvl="0" indent="-323850" algn="l" rtl="0">
              <a:lnSpc>
                <a:spcPct val="150000"/>
              </a:lnSpc>
              <a:spcBef>
                <a:spcPts val="0"/>
              </a:spcBef>
              <a:spcAft>
                <a:spcPts val="0"/>
              </a:spcAft>
              <a:buClr>
                <a:srgbClr val="FFFFFF"/>
              </a:buClr>
              <a:buSzPts val="1500"/>
              <a:buFont typeface="Wingdings" panose="05000000000000000000" pitchFamily="2" charset="2"/>
              <a:buChar char="Ø"/>
            </a:pPr>
            <a:r>
              <a:rPr lang="en-GB" sz="1500" dirty="0">
                <a:solidFill>
                  <a:srgbClr val="FFFFFF"/>
                </a:solidFill>
              </a:rPr>
              <a:t>Node Version 20.11.0</a:t>
            </a:r>
            <a:endParaRPr sz="1500" dirty="0">
              <a:solidFill>
                <a:srgbClr val="FFFFFF"/>
              </a:solidFill>
            </a:endParaRPr>
          </a:p>
          <a:p>
            <a:pPr marL="457200" lvl="0" indent="-323850" algn="l" rtl="0">
              <a:lnSpc>
                <a:spcPct val="150000"/>
              </a:lnSpc>
              <a:spcBef>
                <a:spcPts val="0"/>
              </a:spcBef>
              <a:spcAft>
                <a:spcPts val="0"/>
              </a:spcAft>
              <a:buClr>
                <a:srgbClr val="FFFFFF"/>
              </a:buClr>
              <a:buSzPts val="1500"/>
              <a:buFont typeface="Wingdings" panose="05000000000000000000" pitchFamily="2" charset="2"/>
              <a:buChar char="Ø"/>
            </a:pPr>
            <a:r>
              <a:rPr lang="en-GB" sz="1500" dirty="0">
                <a:solidFill>
                  <a:srgbClr val="FFFFFF"/>
                </a:solidFill>
              </a:rPr>
              <a:t>Angular CLI </a:t>
            </a:r>
            <a:endParaRPr sz="1500" dirty="0">
              <a:solidFill>
                <a:srgbClr val="FFFFFF"/>
              </a:solidFill>
            </a:endParaRPr>
          </a:p>
          <a:p>
            <a:pPr marL="457200" lvl="0" indent="-323850" algn="l" rtl="0">
              <a:lnSpc>
                <a:spcPct val="150000"/>
              </a:lnSpc>
              <a:spcBef>
                <a:spcPts val="0"/>
              </a:spcBef>
              <a:spcAft>
                <a:spcPts val="0"/>
              </a:spcAft>
              <a:buClr>
                <a:srgbClr val="FFFFFF"/>
              </a:buClr>
              <a:buSzPts val="1500"/>
              <a:buFont typeface="Wingdings" panose="05000000000000000000" pitchFamily="2" charset="2"/>
              <a:buChar char="Ø"/>
            </a:pPr>
            <a:r>
              <a:rPr lang="en-GB" sz="1500" dirty="0">
                <a:solidFill>
                  <a:srgbClr val="FFFFFF"/>
                </a:solidFill>
              </a:rPr>
              <a:t>JDK 17</a:t>
            </a:r>
            <a:endParaRPr sz="1500" dirty="0">
              <a:solidFill>
                <a:srgbClr val="FFFFFF"/>
              </a:solidFill>
            </a:endParaRPr>
          </a:p>
          <a:p>
            <a:pPr marL="457200" lvl="0" indent="-323850" algn="l" rtl="0">
              <a:lnSpc>
                <a:spcPct val="150000"/>
              </a:lnSpc>
              <a:spcBef>
                <a:spcPts val="0"/>
              </a:spcBef>
              <a:spcAft>
                <a:spcPts val="0"/>
              </a:spcAft>
              <a:buClr>
                <a:srgbClr val="FFFFFF"/>
              </a:buClr>
              <a:buSzPts val="1500"/>
              <a:buFont typeface="Wingdings" panose="05000000000000000000" pitchFamily="2" charset="2"/>
              <a:buChar char="Ø"/>
            </a:pPr>
            <a:r>
              <a:rPr lang="en-GB" sz="1500" dirty="0">
                <a:solidFill>
                  <a:srgbClr val="FFFFFF"/>
                </a:solidFill>
              </a:rPr>
              <a:t>Eclipse IDE or Spring Tool Suite</a:t>
            </a:r>
            <a:endParaRPr sz="1500" dirty="0">
              <a:solidFill>
                <a:srgbClr val="FFFFFF"/>
              </a:solidFill>
            </a:endParaRPr>
          </a:p>
          <a:p>
            <a:pPr marL="0" lvl="0" indent="0" algn="l" rtl="0">
              <a:lnSpc>
                <a:spcPct val="100000"/>
              </a:lnSpc>
              <a:spcBef>
                <a:spcPts val="1600"/>
              </a:spcBef>
              <a:spcAft>
                <a:spcPts val="1600"/>
              </a:spcAft>
              <a:buNone/>
            </a:pPr>
            <a:endParaRPr sz="1500" dirty="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9"/>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Case Diagram</a:t>
            </a:r>
            <a:endParaRPr/>
          </a:p>
        </p:txBody>
      </p:sp>
      <p:sp>
        <p:nvSpPr>
          <p:cNvPr id="334" name="Google Shape;334;p29"/>
          <p:cNvSpPr/>
          <p:nvPr/>
        </p:nvSpPr>
        <p:spPr>
          <a:xfrm>
            <a:off x="2406975" y="1676723"/>
            <a:ext cx="644700" cy="501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9"/>
          <p:cNvCxnSpPr>
            <a:stCxn id="334" idx="4"/>
          </p:cNvCxnSpPr>
          <p:nvPr/>
        </p:nvCxnSpPr>
        <p:spPr>
          <a:xfrm>
            <a:off x="2729325" y="2178023"/>
            <a:ext cx="7200" cy="687900"/>
          </a:xfrm>
          <a:prstGeom prst="straightConnector1">
            <a:avLst/>
          </a:prstGeom>
          <a:noFill/>
          <a:ln w="9525" cap="flat" cmpd="sng">
            <a:solidFill>
              <a:schemeClr val="bg1"/>
            </a:solidFill>
            <a:prstDash val="solid"/>
            <a:round/>
            <a:headEnd type="none" w="med" len="med"/>
            <a:tailEnd type="none" w="med" len="med"/>
          </a:ln>
        </p:spPr>
      </p:cxnSp>
      <p:cxnSp>
        <p:nvCxnSpPr>
          <p:cNvPr id="336" name="Google Shape;336;p29"/>
          <p:cNvCxnSpPr/>
          <p:nvPr/>
        </p:nvCxnSpPr>
        <p:spPr>
          <a:xfrm>
            <a:off x="2564625" y="2507225"/>
            <a:ext cx="329400" cy="0"/>
          </a:xfrm>
          <a:prstGeom prst="straightConnector1">
            <a:avLst/>
          </a:prstGeom>
          <a:noFill/>
          <a:ln w="9525" cap="flat" cmpd="sng">
            <a:solidFill>
              <a:schemeClr val="bg1"/>
            </a:solidFill>
            <a:prstDash val="solid"/>
            <a:round/>
            <a:headEnd type="none" w="med" len="med"/>
            <a:tailEnd type="none" w="med" len="med"/>
          </a:ln>
        </p:spPr>
      </p:cxnSp>
      <p:cxnSp>
        <p:nvCxnSpPr>
          <p:cNvPr id="337" name="Google Shape;337;p29"/>
          <p:cNvCxnSpPr/>
          <p:nvPr/>
        </p:nvCxnSpPr>
        <p:spPr>
          <a:xfrm flipH="1">
            <a:off x="2564625" y="2851175"/>
            <a:ext cx="171900" cy="186300"/>
          </a:xfrm>
          <a:prstGeom prst="straightConnector1">
            <a:avLst/>
          </a:prstGeom>
          <a:noFill/>
          <a:ln w="9525" cap="flat" cmpd="sng">
            <a:solidFill>
              <a:schemeClr val="bg1"/>
            </a:solidFill>
            <a:prstDash val="solid"/>
            <a:round/>
            <a:headEnd type="none" w="med" len="med"/>
            <a:tailEnd type="none" w="med" len="med"/>
          </a:ln>
        </p:spPr>
      </p:cxnSp>
      <p:cxnSp>
        <p:nvCxnSpPr>
          <p:cNvPr id="338" name="Google Shape;338;p29"/>
          <p:cNvCxnSpPr/>
          <p:nvPr/>
        </p:nvCxnSpPr>
        <p:spPr>
          <a:xfrm>
            <a:off x="2736525" y="2851175"/>
            <a:ext cx="186300" cy="200700"/>
          </a:xfrm>
          <a:prstGeom prst="straightConnector1">
            <a:avLst/>
          </a:prstGeom>
          <a:noFill/>
          <a:ln w="9525" cap="flat" cmpd="sng">
            <a:solidFill>
              <a:schemeClr val="bg1"/>
            </a:solidFill>
            <a:prstDash val="solid"/>
            <a:round/>
            <a:headEnd type="none" w="med" len="med"/>
            <a:tailEnd type="none" w="med" len="med"/>
          </a:ln>
        </p:spPr>
      </p:cxnSp>
      <p:sp>
        <p:nvSpPr>
          <p:cNvPr id="339" name="Google Shape;339;p29"/>
          <p:cNvSpPr/>
          <p:nvPr/>
        </p:nvSpPr>
        <p:spPr>
          <a:xfrm>
            <a:off x="6198500" y="1661975"/>
            <a:ext cx="644700" cy="501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 name="Google Shape;340;p29"/>
          <p:cNvCxnSpPr>
            <a:stCxn id="339" idx="4"/>
          </p:cNvCxnSpPr>
          <p:nvPr/>
        </p:nvCxnSpPr>
        <p:spPr>
          <a:xfrm>
            <a:off x="6520850" y="2163275"/>
            <a:ext cx="7200" cy="687900"/>
          </a:xfrm>
          <a:prstGeom prst="straightConnector1">
            <a:avLst/>
          </a:prstGeom>
          <a:noFill/>
          <a:ln w="9525" cap="flat" cmpd="sng">
            <a:solidFill>
              <a:schemeClr val="bg1"/>
            </a:solidFill>
            <a:prstDash val="solid"/>
            <a:round/>
            <a:headEnd type="none" w="med" len="med"/>
            <a:tailEnd type="none" w="med" len="med"/>
          </a:ln>
        </p:spPr>
      </p:cxnSp>
      <p:cxnSp>
        <p:nvCxnSpPr>
          <p:cNvPr id="341" name="Google Shape;341;p29"/>
          <p:cNvCxnSpPr/>
          <p:nvPr/>
        </p:nvCxnSpPr>
        <p:spPr>
          <a:xfrm>
            <a:off x="6356150" y="2507225"/>
            <a:ext cx="329400" cy="0"/>
          </a:xfrm>
          <a:prstGeom prst="straightConnector1">
            <a:avLst/>
          </a:prstGeom>
          <a:noFill/>
          <a:ln w="9525" cap="flat" cmpd="sng">
            <a:solidFill>
              <a:schemeClr val="bg1"/>
            </a:solidFill>
            <a:prstDash val="solid"/>
            <a:round/>
            <a:headEnd type="none" w="med" len="med"/>
            <a:tailEnd type="none" w="med" len="med"/>
          </a:ln>
        </p:spPr>
      </p:cxnSp>
      <p:cxnSp>
        <p:nvCxnSpPr>
          <p:cNvPr id="342" name="Google Shape;342;p29"/>
          <p:cNvCxnSpPr/>
          <p:nvPr/>
        </p:nvCxnSpPr>
        <p:spPr>
          <a:xfrm flipH="1">
            <a:off x="6356150" y="2851175"/>
            <a:ext cx="171900" cy="186300"/>
          </a:xfrm>
          <a:prstGeom prst="straightConnector1">
            <a:avLst/>
          </a:prstGeom>
          <a:noFill/>
          <a:ln w="9525" cap="flat" cmpd="sng">
            <a:solidFill>
              <a:schemeClr val="bg1"/>
            </a:solidFill>
            <a:prstDash val="solid"/>
            <a:round/>
            <a:headEnd type="none" w="med" len="med"/>
            <a:tailEnd type="none" w="med" len="med"/>
          </a:ln>
        </p:spPr>
      </p:cxnSp>
      <p:cxnSp>
        <p:nvCxnSpPr>
          <p:cNvPr id="343" name="Google Shape;343;p29"/>
          <p:cNvCxnSpPr/>
          <p:nvPr/>
        </p:nvCxnSpPr>
        <p:spPr>
          <a:xfrm>
            <a:off x="6528050" y="2851175"/>
            <a:ext cx="186300" cy="200700"/>
          </a:xfrm>
          <a:prstGeom prst="straightConnector1">
            <a:avLst/>
          </a:prstGeom>
          <a:noFill/>
          <a:ln w="9525" cap="flat" cmpd="sng">
            <a:solidFill>
              <a:schemeClr val="bg1"/>
            </a:solidFill>
            <a:prstDash val="solid"/>
            <a:round/>
            <a:headEnd type="none" w="med" len="med"/>
            <a:tailEnd type="none" w="med" len="med"/>
          </a:ln>
        </p:spPr>
      </p:cxnSp>
      <p:sp>
        <p:nvSpPr>
          <p:cNvPr id="344" name="Google Shape;344;p29"/>
          <p:cNvSpPr/>
          <p:nvPr/>
        </p:nvSpPr>
        <p:spPr>
          <a:xfrm>
            <a:off x="3546438" y="1346825"/>
            <a:ext cx="2157300" cy="3195000"/>
          </a:xfrm>
          <a:prstGeom prst="rect">
            <a:avLst/>
          </a:prstGeom>
          <a:solidFill>
            <a:srgbClr val="CACAC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3667800" y="1533025"/>
            <a:ext cx="1881300" cy="598500"/>
          </a:xfrm>
          <a:prstGeom prst="rect">
            <a:avLst/>
          </a:prstGeom>
          <a:solidFill>
            <a:srgbClr val="D9F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3698825" y="2292450"/>
            <a:ext cx="1881300" cy="598500"/>
          </a:xfrm>
          <a:prstGeom prst="rect">
            <a:avLst/>
          </a:prstGeom>
          <a:solidFill>
            <a:srgbClr val="D9F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3699094" y="3052613"/>
            <a:ext cx="1881300" cy="598500"/>
          </a:xfrm>
          <a:prstGeom prst="rect">
            <a:avLst/>
          </a:prstGeom>
          <a:solidFill>
            <a:srgbClr val="D9F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29"/>
          <p:cNvSpPr/>
          <p:nvPr/>
        </p:nvSpPr>
        <p:spPr>
          <a:xfrm>
            <a:off x="3684450" y="3752475"/>
            <a:ext cx="1881300" cy="598500"/>
          </a:xfrm>
          <a:prstGeom prst="rect">
            <a:avLst/>
          </a:prstGeom>
          <a:solidFill>
            <a:srgbClr val="D9F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txBox="1"/>
          <p:nvPr/>
        </p:nvSpPr>
        <p:spPr>
          <a:xfrm>
            <a:off x="3698825" y="1577425"/>
            <a:ext cx="522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solidFill>
                  <a:schemeClr val="bg1"/>
                </a:solidFill>
                <a:latin typeface="Lato"/>
                <a:ea typeface="Lato"/>
                <a:cs typeface="Lato"/>
                <a:sym typeface="Lato"/>
              </a:rPr>
              <a:t>Add/Delete/Update</a:t>
            </a:r>
            <a:endParaRPr sz="1200" dirty="0">
              <a:solidFill>
                <a:schemeClr val="bg1"/>
              </a:solidFill>
              <a:latin typeface="Lato"/>
              <a:ea typeface="Lato"/>
              <a:cs typeface="Lato"/>
              <a:sym typeface="Lato"/>
            </a:endParaRPr>
          </a:p>
          <a:p>
            <a:pPr marL="0" lvl="0" indent="0" algn="l" rtl="0">
              <a:spcBef>
                <a:spcPts val="0"/>
              </a:spcBef>
              <a:spcAft>
                <a:spcPts val="0"/>
              </a:spcAft>
              <a:buNone/>
            </a:pPr>
            <a:r>
              <a:rPr lang="en-GB" sz="1200" dirty="0">
                <a:solidFill>
                  <a:schemeClr val="bg1"/>
                </a:solidFill>
                <a:latin typeface="Lato"/>
                <a:ea typeface="Lato"/>
                <a:cs typeface="Lato"/>
                <a:sym typeface="Lato"/>
              </a:rPr>
              <a:t>Medicine details</a:t>
            </a:r>
            <a:endParaRPr sz="1200" dirty="0">
              <a:solidFill>
                <a:schemeClr val="bg1"/>
              </a:solidFill>
              <a:latin typeface="Lato"/>
              <a:ea typeface="Lato"/>
              <a:cs typeface="Lato"/>
              <a:sym typeface="Lato"/>
            </a:endParaRPr>
          </a:p>
        </p:txBody>
      </p:sp>
      <p:sp>
        <p:nvSpPr>
          <p:cNvPr id="350" name="Google Shape;350;p29"/>
          <p:cNvSpPr txBox="1"/>
          <p:nvPr/>
        </p:nvSpPr>
        <p:spPr>
          <a:xfrm>
            <a:off x="3698825" y="2314650"/>
            <a:ext cx="190055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solidFill>
                  <a:schemeClr val="bg1"/>
                </a:solidFill>
                <a:latin typeface="Lato"/>
                <a:ea typeface="Lato"/>
                <a:cs typeface="Lato"/>
                <a:sym typeface="Lato"/>
              </a:rPr>
              <a:t>View all Medicines and </a:t>
            </a:r>
            <a:endParaRPr sz="1200" dirty="0">
              <a:solidFill>
                <a:schemeClr val="bg1"/>
              </a:solidFill>
              <a:latin typeface="Lato"/>
              <a:ea typeface="Lato"/>
              <a:cs typeface="Lato"/>
              <a:sym typeface="Lato"/>
            </a:endParaRPr>
          </a:p>
          <a:p>
            <a:pPr marL="0" lvl="0" indent="0" algn="l" rtl="0">
              <a:spcBef>
                <a:spcPts val="0"/>
              </a:spcBef>
              <a:spcAft>
                <a:spcPts val="0"/>
              </a:spcAft>
              <a:buNone/>
            </a:pPr>
            <a:r>
              <a:rPr lang="en-GB" sz="1200" dirty="0">
                <a:solidFill>
                  <a:schemeClr val="bg1"/>
                </a:solidFill>
                <a:latin typeface="Lato"/>
                <a:ea typeface="Lato"/>
                <a:cs typeface="Lato"/>
                <a:sym typeface="Lato"/>
              </a:rPr>
              <a:t>Own cart Medicines</a:t>
            </a:r>
            <a:endParaRPr sz="1200" dirty="0">
              <a:solidFill>
                <a:schemeClr val="bg1"/>
              </a:solidFill>
              <a:latin typeface="Lato"/>
              <a:ea typeface="Lato"/>
              <a:cs typeface="Lato"/>
              <a:sym typeface="Lato"/>
            </a:endParaRPr>
          </a:p>
        </p:txBody>
      </p:sp>
      <p:sp>
        <p:nvSpPr>
          <p:cNvPr id="351" name="Google Shape;351;p29"/>
          <p:cNvSpPr txBox="1"/>
          <p:nvPr/>
        </p:nvSpPr>
        <p:spPr>
          <a:xfrm>
            <a:off x="3698825" y="3137063"/>
            <a:ext cx="522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solidFill>
                  <a:schemeClr val="bg1"/>
                </a:solidFill>
                <a:latin typeface="Lato"/>
                <a:ea typeface="Lato"/>
                <a:cs typeface="Lato"/>
                <a:sym typeface="Lato"/>
              </a:rPr>
              <a:t>Purchase Medicines</a:t>
            </a:r>
            <a:endParaRPr sz="1200" dirty="0">
              <a:solidFill>
                <a:schemeClr val="bg1"/>
              </a:solidFill>
              <a:latin typeface="Lato"/>
              <a:ea typeface="Lato"/>
              <a:cs typeface="Lato"/>
              <a:sym typeface="Lato"/>
            </a:endParaRPr>
          </a:p>
        </p:txBody>
      </p:sp>
      <p:sp>
        <p:nvSpPr>
          <p:cNvPr id="352" name="Google Shape;352;p29"/>
          <p:cNvSpPr txBox="1"/>
          <p:nvPr/>
        </p:nvSpPr>
        <p:spPr>
          <a:xfrm>
            <a:off x="3698825" y="3746600"/>
            <a:ext cx="522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solidFill>
                  <a:schemeClr val="bg1"/>
                </a:solidFill>
                <a:latin typeface="Lato"/>
                <a:ea typeface="Lato"/>
                <a:cs typeface="Lato"/>
                <a:sym typeface="Lato"/>
              </a:rPr>
              <a:t>View all Medicines and </a:t>
            </a:r>
            <a:endParaRPr sz="1200" dirty="0">
              <a:solidFill>
                <a:schemeClr val="bg1"/>
              </a:solidFill>
              <a:latin typeface="Lato"/>
              <a:ea typeface="Lato"/>
              <a:cs typeface="Lato"/>
              <a:sym typeface="Lato"/>
            </a:endParaRPr>
          </a:p>
          <a:p>
            <a:pPr marL="0" lvl="0" indent="0" algn="l" rtl="0">
              <a:spcBef>
                <a:spcPts val="0"/>
              </a:spcBef>
              <a:spcAft>
                <a:spcPts val="0"/>
              </a:spcAft>
              <a:buNone/>
            </a:pPr>
            <a:r>
              <a:rPr lang="en-GB" sz="1200" dirty="0">
                <a:solidFill>
                  <a:schemeClr val="bg1"/>
                </a:solidFill>
                <a:latin typeface="Lato"/>
                <a:ea typeface="Lato"/>
                <a:cs typeface="Lato"/>
                <a:sym typeface="Lato"/>
              </a:rPr>
              <a:t>Users</a:t>
            </a:r>
            <a:endParaRPr sz="1200" dirty="0">
              <a:solidFill>
                <a:schemeClr val="bg1"/>
              </a:solidFill>
              <a:latin typeface="Lato"/>
              <a:ea typeface="Lato"/>
              <a:cs typeface="Lato"/>
              <a:sym typeface="Lato"/>
            </a:endParaRPr>
          </a:p>
        </p:txBody>
      </p:sp>
      <p:sp>
        <p:nvSpPr>
          <p:cNvPr id="353" name="Google Shape;353;p29"/>
          <p:cNvSpPr txBox="1"/>
          <p:nvPr/>
        </p:nvSpPr>
        <p:spPr>
          <a:xfrm>
            <a:off x="2239500" y="2962025"/>
            <a:ext cx="88122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lt1"/>
                </a:solidFill>
                <a:latin typeface="Lato"/>
                <a:ea typeface="Lato"/>
                <a:cs typeface="Lato"/>
                <a:sym typeface="Lato"/>
              </a:rPr>
              <a:t>Admin</a:t>
            </a:r>
            <a:endParaRPr b="1" dirty="0">
              <a:solidFill>
                <a:schemeClr val="lt1"/>
              </a:solidFill>
              <a:latin typeface="Lato"/>
              <a:ea typeface="Lato"/>
              <a:cs typeface="Lato"/>
              <a:sym typeface="Lato"/>
            </a:endParaRPr>
          </a:p>
        </p:txBody>
      </p:sp>
      <p:sp>
        <p:nvSpPr>
          <p:cNvPr id="354" name="Google Shape;354;p29"/>
          <p:cNvSpPr txBox="1"/>
          <p:nvPr/>
        </p:nvSpPr>
        <p:spPr>
          <a:xfrm>
            <a:off x="6270150" y="3022575"/>
            <a:ext cx="66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lt1"/>
                </a:solidFill>
                <a:latin typeface="Lato"/>
                <a:ea typeface="Lato"/>
                <a:cs typeface="Lato"/>
                <a:sym typeface="Lato"/>
              </a:rPr>
              <a:t>User</a:t>
            </a:r>
            <a:endParaRPr b="1" dirty="0">
              <a:solidFill>
                <a:schemeClr val="lt1"/>
              </a:solidFill>
              <a:latin typeface="Lato"/>
              <a:ea typeface="Lato"/>
              <a:cs typeface="Lato"/>
              <a:sym typeface="Lato"/>
            </a:endParaRPr>
          </a:p>
        </p:txBody>
      </p:sp>
      <p:cxnSp>
        <p:nvCxnSpPr>
          <p:cNvPr id="355" name="Google Shape;355;p29"/>
          <p:cNvCxnSpPr/>
          <p:nvPr/>
        </p:nvCxnSpPr>
        <p:spPr>
          <a:xfrm>
            <a:off x="2736525" y="3381250"/>
            <a:ext cx="0" cy="831000"/>
          </a:xfrm>
          <a:prstGeom prst="straightConnector1">
            <a:avLst/>
          </a:prstGeom>
          <a:noFill/>
          <a:ln w="38100" cap="flat" cmpd="sng">
            <a:solidFill>
              <a:schemeClr val="accent1"/>
            </a:solidFill>
            <a:prstDash val="solid"/>
            <a:round/>
            <a:headEnd type="none" w="med" len="med"/>
            <a:tailEnd type="none" w="med" len="med"/>
          </a:ln>
        </p:spPr>
      </p:cxnSp>
      <p:cxnSp>
        <p:nvCxnSpPr>
          <p:cNvPr id="357" name="Google Shape;357;p29"/>
          <p:cNvCxnSpPr>
            <a:endCxn id="352" idx="1"/>
          </p:cNvCxnSpPr>
          <p:nvPr/>
        </p:nvCxnSpPr>
        <p:spPr>
          <a:xfrm rot="10800000" flipH="1">
            <a:off x="2743325" y="4023650"/>
            <a:ext cx="955500" cy="173400"/>
          </a:xfrm>
          <a:prstGeom prst="straightConnector1">
            <a:avLst/>
          </a:prstGeom>
          <a:noFill/>
          <a:ln w="38100" cap="flat" cmpd="sng">
            <a:solidFill>
              <a:srgbClr val="0000FF"/>
            </a:solidFill>
            <a:prstDash val="solid"/>
            <a:round/>
            <a:headEnd type="none" w="med" len="med"/>
            <a:tailEnd type="none" w="med" len="med"/>
          </a:ln>
        </p:spPr>
      </p:cxnSp>
      <p:cxnSp>
        <p:nvCxnSpPr>
          <p:cNvPr id="358" name="Google Shape;358;p29"/>
          <p:cNvCxnSpPr/>
          <p:nvPr/>
        </p:nvCxnSpPr>
        <p:spPr>
          <a:xfrm rot="10800000">
            <a:off x="5458875" y="2661050"/>
            <a:ext cx="881700" cy="235800"/>
          </a:xfrm>
          <a:prstGeom prst="straightConnector1">
            <a:avLst/>
          </a:prstGeom>
          <a:noFill/>
          <a:ln w="38100" cap="flat" cmpd="sng">
            <a:solidFill>
              <a:schemeClr val="accent2"/>
            </a:solidFill>
            <a:prstDash val="solid"/>
            <a:round/>
            <a:headEnd type="none" w="med" len="med"/>
            <a:tailEnd type="none" w="med" len="med"/>
          </a:ln>
        </p:spPr>
      </p:cxnSp>
      <p:cxnSp>
        <p:nvCxnSpPr>
          <p:cNvPr id="359" name="Google Shape;359;p29"/>
          <p:cNvCxnSpPr/>
          <p:nvPr/>
        </p:nvCxnSpPr>
        <p:spPr>
          <a:xfrm flipH="1">
            <a:off x="5431400" y="2880350"/>
            <a:ext cx="905400" cy="411600"/>
          </a:xfrm>
          <a:prstGeom prst="straightConnector1">
            <a:avLst/>
          </a:prstGeom>
          <a:noFill/>
          <a:ln w="38100" cap="flat" cmpd="sng">
            <a:solidFill>
              <a:schemeClr val="accent2"/>
            </a:solidFill>
            <a:prstDash val="solid"/>
            <a:round/>
            <a:headEnd type="none" w="med" len="med"/>
            <a:tailEnd type="none" w="med" len="med"/>
          </a:ln>
        </p:spPr>
      </p:cxnSp>
      <p:cxnSp>
        <p:nvCxnSpPr>
          <p:cNvPr id="360" name="Google Shape;360;p29"/>
          <p:cNvCxnSpPr>
            <a:endCxn id="349" idx="1"/>
          </p:cNvCxnSpPr>
          <p:nvPr/>
        </p:nvCxnSpPr>
        <p:spPr>
          <a:xfrm rot="10800000" flipH="1">
            <a:off x="3127925" y="1854475"/>
            <a:ext cx="570900" cy="582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Unit Testing:</a:t>
            </a:r>
            <a:endParaRPr/>
          </a:p>
        </p:txBody>
      </p:sp>
      <p:sp>
        <p:nvSpPr>
          <p:cNvPr id="373" name="Google Shape;373;p31"/>
          <p:cNvSpPr txBox="1">
            <a:spLocks noGrp="1"/>
          </p:cNvSpPr>
          <p:nvPr>
            <p:ph type="body" idx="1"/>
          </p:nvPr>
        </p:nvSpPr>
        <p:spPr>
          <a:xfrm>
            <a:off x="1297500" y="921500"/>
            <a:ext cx="7038900" cy="2911200"/>
          </a:xfrm>
          <a:prstGeom prst="rect">
            <a:avLst/>
          </a:prstGeom>
        </p:spPr>
        <p:txBody>
          <a:bodyPr spcFirstLastPara="1" wrap="square" lIns="91425" tIns="91425" rIns="91425" bIns="91425" anchor="t" anchorCtr="0">
            <a:noAutofit/>
          </a:bodyPr>
          <a:lstStyle/>
          <a:p>
            <a:pPr marL="0" marR="25400" lvl="0" indent="0" algn="just" rtl="0">
              <a:spcBef>
                <a:spcPts val="600"/>
              </a:spcBef>
              <a:spcAft>
                <a:spcPts val="0"/>
              </a:spcAft>
              <a:buNone/>
            </a:pPr>
            <a:r>
              <a:rPr lang="en-GB" sz="1400" dirty="0"/>
              <a:t>JUnit is a unit testing framework for Java programming language. It plays a crucial role test-driven development, and is a family of unit testing frameworks collectively known as </a:t>
            </a:r>
            <a:r>
              <a:rPr lang="en-GB" sz="1400" dirty="0" err="1"/>
              <a:t>xUnit</a:t>
            </a:r>
            <a:r>
              <a:rPr lang="en-GB" sz="1400" dirty="0"/>
              <a:t>.</a:t>
            </a:r>
            <a:endParaRPr sz="1400" dirty="0"/>
          </a:p>
          <a:p>
            <a:pPr marL="0" lvl="0" indent="0" algn="l" rtl="0">
              <a:spcBef>
                <a:spcPts val="1200"/>
              </a:spcBef>
              <a:spcAft>
                <a:spcPts val="0"/>
              </a:spcAft>
              <a:buNone/>
            </a:pPr>
            <a:r>
              <a:rPr lang="en-GB" sz="1400" b="1" dirty="0"/>
              <a:t>Features of JUnit:</a:t>
            </a:r>
            <a:r>
              <a:rPr lang="en-GB" sz="1000" dirty="0">
                <a:solidFill>
                  <a:srgbClr val="000000"/>
                </a:solidFill>
                <a:latin typeface="Arial"/>
                <a:ea typeface="Arial"/>
                <a:cs typeface="Arial"/>
                <a:sym typeface="Arial"/>
              </a:rPr>
              <a:t>·</a:t>
            </a:r>
            <a:r>
              <a:rPr lang="en-GB" sz="700" dirty="0">
                <a:solidFill>
                  <a:srgbClr val="000000"/>
                </a:solidFill>
                <a:latin typeface="Times New Roman"/>
                <a:ea typeface="Times New Roman"/>
                <a:cs typeface="Times New Roman"/>
                <a:sym typeface="Times New Roman"/>
              </a:rPr>
              <a:t>      </a:t>
            </a:r>
            <a:r>
              <a:rPr lang="en-GB" sz="1200" dirty="0">
                <a:solidFill>
                  <a:srgbClr val="000000"/>
                </a:solidFill>
                <a:latin typeface="Times New Roman"/>
                <a:ea typeface="Times New Roman"/>
                <a:cs typeface="Times New Roman"/>
                <a:sym typeface="Times New Roman"/>
              </a:rPr>
              <a:t>J</a:t>
            </a:r>
            <a:endParaRPr sz="1200" dirty="0">
              <a:solidFill>
                <a:srgbClr val="000000"/>
              </a:solidFill>
              <a:latin typeface="Times New Roman"/>
              <a:ea typeface="Times New Roman"/>
              <a:cs typeface="Times New Roman"/>
              <a:sym typeface="Times New Roman"/>
            </a:endParaRPr>
          </a:p>
          <a:p>
            <a:pPr marL="457200" lvl="0" indent="-317500" algn="l" rtl="0">
              <a:spcBef>
                <a:spcPts val="1200"/>
              </a:spcBef>
              <a:spcAft>
                <a:spcPts val="0"/>
              </a:spcAft>
              <a:buSzPts val="1400"/>
              <a:buFont typeface="Wingdings" panose="05000000000000000000" pitchFamily="2" charset="2"/>
              <a:buChar char="Ø"/>
            </a:pPr>
            <a:r>
              <a:rPr lang="en-GB" sz="1400" dirty="0"/>
              <a:t>Unit is an open source framework, which is used for writing and running tests.</a:t>
            </a:r>
            <a:endParaRPr sz="1400" dirty="0"/>
          </a:p>
          <a:p>
            <a:pPr marL="457200" marR="25400" lvl="0" indent="-317500" algn="just" rtl="0">
              <a:spcBef>
                <a:spcPts val="0"/>
              </a:spcBef>
              <a:spcAft>
                <a:spcPts val="0"/>
              </a:spcAft>
              <a:buSzPts val="1400"/>
              <a:buFont typeface="Wingdings" panose="05000000000000000000" pitchFamily="2" charset="2"/>
              <a:buChar char="Ø"/>
            </a:pPr>
            <a:r>
              <a:rPr lang="en-GB" sz="1400" dirty="0"/>
              <a:t>Provides annotations to identify test methods.</a:t>
            </a:r>
            <a:endParaRPr sz="1400" dirty="0"/>
          </a:p>
          <a:p>
            <a:pPr marL="457200" lvl="0" indent="-317500" algn="l" rtl="0">
              <a:spcBef>
                <a:spcPts val="0"/>
              </a:spcBef>
              <a:spcAft>
                <a:spcPts val="0"/>
              </a:spcAft>
              <a:buSzPts val="1400"/>
              <a:buFont typeface="Wingdings" panose="05000000000000000000" pitchFamily="2" charset="2"/>
              <a:buChar char="Ø"/>
            </a:pPr>
            <a:r>
              <a:rPr lang="en-GB" sz="1400" dirty="0"/>
              <a:t>Provides assertions for testing expected results</a:t>
            </a:r>
            <a:r>
              <a:rPr lang="en-GB" sz="1400" b="1" dirty="0"/>
              <a:t>.</a:t>
            </a:r>
            <a:endParaRPr sz="1400" b="1" dirty="0"/>
          </a:p>
          <a:p>
            <a:pPr marL="285750" lvl="0" indent="-285750" algn="l" rtl="0">
              <a:spcBef>
                <a:spcPts val="1200"/>
              </a:spcBef>
              <a:spcAft>
                <a:spcPts val="0"/>
              </a:spcAft>
              <a:buFont typeface="Wingdings" panose="05000000000000000000" pitchFamily="2" charset="2"/>
              <a:buChar char="Ø"/>
            </a:pPr>
            <a:endParaRPr sz="1400" b="1" dirty="0"/>
          </a:p>
          <a:p>
            <a:pPr marL="0" marR="25400" lvl="0" indent="0" algn="just" rtl="0">
              <a:spcBef>
                <a:spcPts val="1200"/>
              </a:spcBef>
              <a:spcAft>
                <a:spcPts val="0"/>
              </a:spcAft>
              <a:buNone/>
            </a:pPr>
            <a:endParaRPr sz="1500" dirty="0"/>
          </a:p>
          <a:p>
            <a:pPr marL="0" lvl="0" indent="0" algn="l" rtl="0">
              <a:spcBef>
                <a:spcPts val="700"/>
              </a:spcBef>
              <a:spcAft>
                <a:spcPts val="1600"/>
              </a:spcAft>
              <a:buNone/>
            </a:pPr>
            <a:endParaRPr lang="en-IN" dirty="0"/>
          </a:p>
          <a:p>
            <a:pPr marL="0" lvl="0" indent="0" algn="l" rtl="0">
              <a:spcBef>
                <a:spcPts val="700"/>
              </a:spcBef>
              <a:spcAft>
                <a:spcPts val="16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2"/>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Advantages</a:t>
            </a:r>
            <a:endParaRPr/>
          </a:p>
        </p:txBody>
      </p:sp>
      <p:sp>
        <p:nvSpPr>
          <p:cNvPr id="379" name="Google Shape;379;p32"/>
          <p:cNvSpPr txBox="1">
            <a:spLocks noGrp="1"/>
          </p:cNvSpPr>
          <p:nvPr>
            <p:ph type="body" idx="1"/>
          </p:nvPr>
        </p:nvSpPr>
        <p:spPr>
          <a:xfrm>
            <a:off x="1297500" y="1310275"/>
            <a:ext cx="6043800" cy="437700"/>
          </a:xfrm>
          <a:prstGeom prst="rect">
            <a:avLst/>
          </a:prstGeom>
        </p:spPr>
        <p:txBody>
          <a:bodyPr spcFirstLastPara="1" wrap="square" lIns="91425" tIns="91425" rIns="91425" bIns="91425" anchor="t" anchorCtr="0">
            <a:noAutofit/>
          </a:bodyPr>
          <a:lstStyle/>
          <a:p>
            <a:pPr lvl="0" rtl="0">
              <a:spcBef>
                <a:spcPts val="0"/>
              </a:spcBef>
              <a:spcAft>
                <a:spcPts val="0"/>
              </a:spcAft>
              <a:buFont typeface="Wingdings" panose="05000000000000000000" pitchFamily="2" charset="2"/>
              <a:buChar char="Ø"/>
            </a:pPr>
            <a:r>
              <a:rPr lang="en-US" sz="1400" dirty="0">
                <a:solidFill>
                  <a:schemeClr val="lt1"/>
                </a:solidFill>
                <a:latin typeface="Lato"/>
                <a:ea typeface="Lato"/>
                <a:cs typeface="Lato"/>
                <a:sym typeface="Lato"/>
              </a:rPr>
              <a:t>Cost Efficient </a:t>
            </a:r>
          </a:p>
          <a:p>
            <a:pPr lvl="0" rtl="0">
              <a:spcBef>
                <a:spcPts val="0"/>
              </a:spcBef>
              <a:spcAft>
                <a:spcPts val="0"/>
              </a:spcAft>
              <a:buFont typeface="Wingdings" panose="05000000000000000000" pitchFamily="2" charset="2"/>
              <a:buChar char="Ø"/>
            </a:pPr>
            <a:endParaRPr lang="en-US" sz="1400" dirty="0">
              <a:solidFill>
                <a:schemeClr val="lt1"/>
              </a:solidFill>
              <a:latin typeface="Lato"/>
              <a:ea typeface="Lato"/>
              <a:cs typeface="Lato"/>
              <a:sym typeface="Lato"/>
            </a:endParaRPr>
          </a:p>
          <a:p>
            <a:pPr lvl="0" algn="l" rtl="0">
              <a:spcBef>
                <a:spcPts val="0"/>
              </a:spcBef>
              <a:spcAft>
                <a:spcPts val="0"/>
              </a:spcAft>
              <a:buFont typeface="Wingdings" panose="05000000000000000000" pitchFamily="2" charset="2"/>
              <a:buChar char="Ø"/>
            </a:pPr>
            <a:r>
              <a:rPr lang="en-US" sz="1400" dirty="0">
                <a:solidFill>
                  <a:schemeClr val="lt1"/>
                </a:solidFill>
                <a:latin typeface="Lato"/>
                <a:ea typeface="Lato"/>
                <a:cs typeface="Lato"/>
                <a:sym typeface="Lato"/>
              </a:rPr>
              <a:t>Easy Secured payments.</a:t>
            </a:r>
          </a:p>
          <a:p>
            <a:pPr lvl="0" algn="l" rtl="0">
              <a:spcBef>
                <a:spcPts val="0"/>
              </a:spcBef>
              <a:spcAft>
                <a:spcPts val="0"/>
              </a:spcAft>
              <a:buFont typeface="Wingdings" panose="05000000000000000000" pitchFamily="2" charset="2"/>
              <a:buChar char="Ø"/>
            </a:pPr>
            <a:endParaRPr lang="en-US" sz="1400" dirty="0">
              <a:solidFill>
                <a:schemeClr val="lt1"/>
              </a:solidFill>
              <a:latin typeface="Lato"/>
              <a:ea typeface="Lato"/>
              <a:cs typeface="Lato"/>
              <a:sym typeface="Lato"/>
            </a:endParaRPr>
          </a:p>
          <a:p>
            <a:pPr lvl="0" algn="l" rtl="0">
              <a:spcBef>
                <a:spcPts val="0"/>
              </a:spcBef>
              <a:spcAft>
                <a:spcPts val="0"/>
              </a:spcAft>
              <a:buFont typeface="Wingdings" panose="05000000000000000000" pitchFamily="2" charset="2"/>
              <a:buChar char="Ø"/>
            </a:pPr>
            <a:r>
              <a:rPr lang="en-US" sz="1400" dirty="0">
                <a:solidFill>
                  <a:schemeClr val="lt1"/>
                </a:solidFill>
                <a:latin typeface="Lato"/>
                <a:ea typeface="Lato"/>
                <a:cs typeface="Lato"/>
                <a:sym typeface="Lato"/>
              </a:rPr>
              <a:t>User can view different categories of product of different pharma company .</a:t>
            </a:r>
          </a:p>
          <a:p>
            <a:pPr lvl="0" algn="l" rtl="0">
              <a:spcBef>
                <a:spcPts val="0"/>
              </a:spcBef>
              <a:spcAft>
                <a:spcPts val="0"/>
              </a:spcAft>
              <a:buFont typeface="Wingdings" panose="05000000000000000000" pitchFamily="2" charset="2"/>
              <a:buChar char="Ø"/>
            </a:pPr>
            <a:endParaRPr lang="en-US" sz="1400" dirty="0">
              <a:solidFill>
                <a:schemeClr val="lt1"/>
              </a:solidFill>
              <a:latin typeface="Lato"/>
              <a:ea typeface="Lato"/>
              <a:cs typeface="Lato"/>
              <a:sym typeface="Lato"/>
            </a:endParaRPr>
          </a:p>
          <a:p>
            <a:pPr lvl="0" algn="l" rtl="0">
              <a:spcBef>
                <a:spcPts val="0"/>
              </a:spcBef>
              <a:spcAft>
                <a:spcPts val="0"/>
              </a:spcAft>
              <a:buFont typeface="Wingdings" panose="05000000000000000000" pitchFamily="2" charset="2"/>
              <a:buChar char="Ø"/>
            </a:pPr>
            <a:r>
              <a:rPr lang="en-US" sz="1400" dirty="0">
                <a:solidFill>
                  <a:schemeClr val="lt1"/>
                </a:solidFill>
                <a:latin typeface="Lato"/>
                <a:ea typeface="Lato"/>
                <a:cs typeface="Lato"/>
                <a:sym typeface="Lato"/>
              </a:rPr>
              <a:t>Saves Money.</a:t>
            </a:r>
          </a:p>
          <a:p>
            <a:pPr lvl="0" algn="l" rtl="0">
              <a:spcBef>
                <a:spcPts val="0"/>
              </a:spcBef>
              <a:spcAft>
                <a:spcPts val="0"/>
              </a:spcAft>
              <a:buFont typeface="Wingdings" panose="05000000000000000000" pitchFamily="2" charset="2"/>
              <a:buChar char="Ø"/>
            </a:pPr>
            <a:endParaRPr lang="en-US" sz="1400" dirty="0">
              <a:solidFill>
                <a:schemeClr val="lt1"/>
              </a:solidFill>
              <a:latin typeface="Lato"/>
              <a:ea typeface="Lato"/>
              <a:cs typeface="Lato"/>
              <a:sym typeface="Lato"/>
            </a:endParaRPr>
          </a:p>
          <a:p>
            <a:pPr lvl="0" algn="l" rtl="0">
              <a:spcBef>
                <a:spcPts val="0"/>
              </a:spcBef>
              <a:spcAft>
                <a:spcPts val="0"/>
              </a:spcAft>
              <a:buFont typeface="Wingdings" panose="05000000000000000000" pitchFamily="2" charset="2"/>
              <a:buChar char="Ø"/>
            </a:pPr>
            <a:r>
              <a:rPr lang="en-US" sz="1400" dirty="0">
                <a:solidFill>
                  <a:schemeClr val="lt1"/>
                </a:solidFill>
                <a:latin typeface="Lato"/>
                <a:ea typeface="Lato"/>
                <a:cs typeface="Lato"/>
                <a:sym typeface="Lato"/>
              </a:rPr>
              <a:t>Diminishes Medical Wastes.</a:t>
            </a:r>
          </a:p>
          <a:p>
            <a:pPr lvl="0" algn="l" rtl="0">
              <a:spcBef>
                <a:spcPts val="0"/>
              </a:spcBef>
              <a:spcAft>
                <a:spcPts val="0"/>
              </a:spcAft>
              <a:buFont typeface="Wingdings" panose="05000000000000000000" pitchFamily="2" charset="2"/>
              <a:buChar char="Ø"/>
            </a:pPr>
            <a:endParaRPr lang="en-US" sz="1400" dirty="0"/>
          </a:p>
          <a:p>
            <a:pPr lvl="0" algn="l" rtl="0">
              <a:spcBef>
                <a:spcPts val="0"/>
              </a:spcBef>
              <a:spcAft>
                <a:spcPts val="0"/>
              </a:spcAft>
              <a:buFont typeface="Wingdings" panose="05000000000000000000" pitchFamily="2" charset="2"/>
              <a:buChar char="Ø"/>
            </a:pPr>
            <a:r>
              <a:rPr lang="en-US" sz="1400" dirty="0">
                <a:solidFill>
                  <a:schemeClr val="lt1"/>
                </a:solidFill>
                <a:latin typeface="Lato"/>
                <a:ea typeface="Lato"/>
                <a:cs typeface="Lato"/>
                <a:sym typeface="Lato"/>
              </a:rPr>
              <a:t>It has a user friendly interface.</a:t>
            </a:r>
          </a:p>
          <a:p>
            <a:pPr lvl="0" algn="l" rtl="0">
              <a:spcBef>
                <a:spcPts val="0"/>
              </a:spcBef>
              <a:spcAft>
                <a:spcPts val="0"/>
              </a:spcAft>
              <a:buFont typeface="Wingdings" panose="05000000000000000000" pitchFamily="2" charset="2"/>
              <a:buChar char="Ø"/>
            </a:pPr>
            <a:endParaRPr lang="en-US" sz="1400" dirty="0">
              <a:solidFill>
                <a:schemeClr val="lt1"/>
              </a:solidFill>
              <a:latin typeface="Lato"/>
              <a:ea typeface="Lato"/>
              <a:cs typeface="Lato"/>
              <a:sym typeface="Lato"/>
            </a:endParaRPr>
          </a:p>
          <a:p>
            <a:pPr lvl="0" algn="l" rtl="0">
              <a:spcBef>
                <a:spcPts val="0"/>
              </a:spcBef>
              <a:spcAft>
                <a:spcPts val="0"/>
              </a:spcAft>
              <a:buFont typeface="Wingdings" panose="05000000000000000000" pitchFamily="2" charset="2"/>
              <a:buChar char="Ø"/>
            </a:pPr>
            <a:endParaRPr lang="en-US" sz="1400" dirty="0">
              <a:solidFill>
                <a:schemeClr val="lt1"/>
              </a:solidFill>
              <a:latin typeface="Lato"/>
              <a:ea typeface="Lato"/>
              <a:cs typeface="Lato"/>
              <a:sym typeface="Lato"/>
            </a:endParaRPr>
          </a:p>
          <a:p>
            <a:pPr marL="285750" lvl="0" indent="-285750" algn="l" rtl="0">
              <a:spcBef>
                <a:spcPts val="0"/>
              </a:spcBef>
              <a:spcAft>
                <a:spcPts val="0"/>
              </a:spcAft>
              <a:buFont typeface="Wingdings" panose="05000000000000000000" pitchFamily="2" charset="2"/>
              <a:buChar char="Ø"/>
            </a:pPr>
            <a:endParaRPr lang="en-IN" sz="1400" dirty="0"/>
          </a:p>
          <a:p>
            <a:pPr marL="285750" lvl="0" indent="-285750" algn="l" rtl="0">
              <a:spcBef>
                <a:spcPts val="1600"/>
              </a:spcBef>
              <a:spcAft>
                <a:spcPts val="1600"/>
              </a:spcAft>
              <a:buFont typeface="Wingdings" panose="05000000000000000000" pitchFamily="2" charset="2"/>
              <a:buChar char="Ø"/>
            </a:pPr>
            <a:endParaRPr lang="en-IN" sz="1400" dirty="0"/>
          </a:p>
        </p:txBody>
      </p:sp>
      <p:sp>
        <p:nvSpPr>
          <p:cNvPr id="380" name="Google Shape;380;p32"/>
          <p:cNvSpPr txBox="1"/>
          <p:nvPr/>
        </p:nvSpPr>
        <p:spPr>
          <a:xfrm>
            <a:off x="1297500" y="1747975"/>
            <a:ext cx="71928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baseline="30000" dirty="0">
              <a:solidFill>
                <a:schemeClr val="lt1"/>
              </a:solidFill>
              <a:latin typeface="Lato"/>
              <a:ea typeface="Lato"/>
              <a:cs typeface="Lato"/>
              <a:sym typeface="Lato"/>
            </a:endParaRPr>
          </a:p>
        </p:txBody>
      </p:sp>
      <p:sp>
        <p:nvSpPr>
          <p:cNvPr id="381" name="Google Shape;381;p3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3"/>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Admin login</a:t>
            </a:r>
            <a:endParaRPr dirty="0"/>
          </a:p>
        </p:txBody>
      </p:sp>
      <p:sp>
        <p:nvSpPr>
          <p:cNvPr id="387" name="Google Shape;387;p3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89" name="Google Shape;389;p33"/>
          <p:cNvPicPr preferRelativeResize="0"/>
          <p:nvPr/>
        </p:nvPicPr>
        <p:blipFill>
          <a:blip r:embed="rId3">
            <a:alphaModFix/>
          </a:blip>
          <a:stretch>
            <a:fillRect/>
          </a:stretch>
        </p:blipFill>
        <p:spPr>
          <a:xfrm>
            <a:off x="2153401" y="1373325"/>
            <a:ext cx="5945376" cy="3339626"/>
          </a:xfrm>
          <a:prstGeom prst="rect">
            <a:avLst/>
          </a:prstGeom>
          <a:noFill/>
          <a:ln>
            <a:noFill/>
          </a:ln>
        </p:spPr>
      </p:pic>
      <p:pic>
        <p:nvPicPr>
          <p:cNvPr id="3" name="Picture 2">
            <a:extLst>
              <a:ext uri="{FF2B5EF4-FFF2-40B4-BE49-F238E27FC236}">
                <a16:creationId xmlns:a16="http://schemas.microsoft.com/office/drawing/2014/main" id="{35664527-6158-E268-194D-2BDD7F8EA275}"/>
              </a:ext>
            </a:extLst>
          </p:cNvPr>
          <p:cNvPicPr>
            <a:picLocks noChangeAspect="1"/>
          </p:cNvPicPr>
          <p:nvPr/>
        </p:nvPicPr>
        <p:blipFill>
          <a:blip r:embed="rId4"/>
          <a:stretch>
            <a:fillRect/>
          </a:stretch>
        </p:blipFill>
        <p:spPr>
          <a:xfrm>
            <a:off x="1297501" y="1199477"/>
            <a:ext cx="6874950" cy="35134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2" name="Google Shape;402;p35"/>
          <p:cNvSpPr txBox="1">
            <a:spLocks noGrp="1"/>
          </p:cNvSpPr>
          <p:nvPr>
            <p:ph type="title"/>
          </p:nvPr>
        </p:nvSpPr>
        <p:spPr>
          <a:xfrm>
            <a:off x="1289875" y="470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Admin Login Success</a:t>
            </a:r>
            <a:endParaRPr sz="2000"/>
          </a:p>
        </p:txBody>
      </p:sp>
      <p:pic>
        <p:nvPicPr>
          <p:cNvPr id="3" name="Picture 2">
            <a:extLst>
              <a:ext uri="{FF2B5EF4-FFF2-40B4-BE49-F238E27FC236}">
                <a16:creationId xmlns:a16="http://schemas.microsoft.com/office/drawing/2014/main" id="{B4712179-C893-AA36-0B17-2C8A087D2C67}"/>
              </a:ext>
            </a:extLst>
          </p:cNvPr>
          <p:cNvPicPr>
            <a:picLocks noChangeAspect="1"/>
          </p:cNvPicPr>
          <p:nvPr/>
        </p:nvPicPr>
        <p:blipFill>
          <a:blip r:embed="rId3"/>
          <a:stretch>
            <a:fillRect/>
          </a:stretch>
        </p:blipFill>
        <p:spPr>
          <a:xfrm>
            <a:off x="1289875" y="1264444"/>
            <a:ext cx="7446931" cy="37719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95" name="Google Shape;395;p34"/>
          <p:cNvSpPr txBox="1">
            <a:spLocks noGrp="1"/>
          </p:cNvSpPr>
          <p:nvPr>
            <p:ph type="title"/>
          </p:nvPr>
        </p:nvSpPr>
        <p:spPr>
          <a:xfrm>
            <a:off x="1289875" y="393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Admin Dashboard</a:t>
            </a:r>
            <a:endParaRPr sz="2000"/>
          </a:p>
        </p:txBody>
      </p:sp>
      <p:pic>
        <p:nvPicPr>
          <p:cNvPr id="3" name="Picture 2">
            <a:extLst>
              <a:ext uri="{FF2B5EF4-FFF2-40B4-BE49-F238E27FC236}">
                <a16:creationId xmlns:a16="http://schemas.microsoft.com/office/drawing/2014/main" id="{54B25F3B-E58F-8630-EE08-667D9CBD80ED}"/>
              </a:ext>
            </a:extLst>
          </p:cNvPr>
          <p:cNvPicPr>
            <a:picLocks noChangeAspect="1"/>
          </p:cNvPicPr>
          <p:nvPr/>
        </p:nvPicPr>
        <p:blipFill>
          <a:blip r:embed="rId3"/>
          <a:stretch>
            <a:fillRect/>
          </a:stretch>
        </p:blipFill>
        <p:spPr>
          <a:xfrm>
            <a:off x="1289875" y="1171574"/>
            <a:ext cx="7338275" cy="37218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7"/>
          <p:cNvSpPr txBox="1">
            <a:spLocks noGrp="1"/>
          </p:cNvSpPr>
          <p:nvPr>
            <p:ph type="title"/>
          </p:nvPr>
        </p:nvSpPr>
        <p:spPr>
          <a:xfrm>
            <a:off x="1297500" y="384825"/>
            <a:ext cx="5258700" cy="56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Add Medicine</a:t>
            </a:r>
            <a:endParaRPr sz="2000"/>
          </a:p>
        </p:txBody>
      </p:sp>
      <p:sp>
        <p:nvSpPr>
          <p:cNvPr id="416" name="Google Shape;416;p3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C4261A3-FE36-736D-A421-DBEDD47C9AE8}"/>
              </a:ext>
            </a:extLst>
          </p:cNvPr>
          <p:cNvPicPr>
            <a:picLocks noChangeAspect="1"/>
          </p:cNvPicPr>
          <p:nvPr/>
        </p:nvPicPr>
        <p:blipFill>
          <a:blip r:embed="rId3"/>
          <a:stretch>
            <a:fillRect/>
          </a:stretch>
        </p:blipFill>
        <p:spPr>
          <a:xfrm>
            <a:off x="1164432" y="1185863"/>
            <a:ext cx="7636668" cy="35147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8"/>
          <p:cNvSpPr txBox="1">
            <a:spLocks noGrp="1"/>
          </p:cNvSpPr>
          <p:nvPr>
            <p:ph type="title"/>
          </p:nvPr>
        </p:nvSpPr>
        <p:spPr>
          <a:xfrm>
            <a:off x="1052550" y="424775"/>
            <a:ext cx="7038900" cy="7998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Git Repo &amp; Team Members :</a:t>
            </a:r>
            <a:endParaRPr dirty="0"/>
          </a:p>
        </p:txBody>
      </p:sp>
      <p:sp>
        <p:nvSpPr>
          <p:cNvPr id="234" name="Google Shape;234;p18"/>
          <p:cNvSpPr txBox="1"/>
          <p:nvPr/>
        </p:nvSpPr>
        <p:spPr>
          <a:xfrm>
            <a:off x="1678142" y="1979359"/>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CACACA"/>
                </a:solidFill>
                <a:latin typeface="Montserrat"/>
                <a:ea typeface="Montserrat"/>
                <a:cs typeface="Montserrat"/>
                <a:sym typeface="Montserrat"/>
              </a:rPr>
              <a:t>Arbaaz Shibargatti</a:t>
            </a:r>
            <a:endParaRPr dirty="0">
              <a:solidFill>
                <a:srgbClr val="CACACA"/>
              </a:solidFill>
              <a:latin typeface="Montserrat"/>
              <a:ea typeface="Montserrat"/>
              <a:cs typeface="Montserrat"/>
              <a:sym typeface="Montserrat"/>
            </a:endParaRPr>
          </a:p>
        </p:txBody>
      </p:sp>
      <p:sp>
        <p:nvSpPr>
          <p:cNvPr id="235" name="Google Shape;235;p18"/>
          <p:cNvSpPr txBox="1"/>
          <p:nvPr/>
        </p:nvSpPr>
        <p:spPr>
          <a:xfrm>
            <a:off x="1675301" y="35933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rgbClr val="CACACA"/>
                </a:solidFill>
                <a:latin typeface="Montserrat"/>
                <a:ea typeface="Montserrat"/>
                <a:cs typeface="Montserrat"/>
                <a:sym typeface="Montserrat"/>
              </a:rPr>
              <a:t>Aditya Gaurav</a:t>
            </a:r>
            <a:endParaRPr dirty="0">
              <a:solidFill>
                <a:srgbClr val="CACACA"/>
              </a:solidFill>
              <a:latin typeface="Montserrat"/>
              <a:ea typeface="Montserrat"/>
              <a:cs typeface="Montserrat"/>
              <a:sym typeface="Montserrat"/>
            </a:endParaRPr>
          </a:p>
        </p:txBody>
      </p:sp>
      <p:sp>
        <p:nvSpPr>
          <p:cNvPr id="236" name="Google Shape;236;p18"/>
          <p:cNvSpPr txBox="1"/>
          <p:nvPr/>
        </p:nvSpPr>
        <p:spPr>
          <a:xfrm>
            <a:off x="1670998" y="2353523"/>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rgbClr val="CACACA"/>
                </a:solidFill>
                <a:latin typeface="Montserrat" panose="00000500000000000000" pitchFamily="2" charset="0"/>
                <a:ea typeface="Average"/>
                <a:cs typeface="Average"/>
                <a:sym typeface="Average"/>
              </a:rPr>
              <a:t>Anil</a:t>
            </a:r>
            <a:r>
              <a:rPr lang="en-IN" sz="1800" dirty="0">
                <a:solidFill>
                  <a:srgbClr val="CACACA"/>
                </a:solidFill>
                <a:latin typeface="Montserrat" panose="00000500000000000000" pitchFamily="2" charset="0"/>
                <a:ea typeface="Average"/>
                <a:cs typeface="Average"/>
                <a:sym typeface="Average"/>
              </a:rPr>
              <a:t> </a:t>
            </a:r>
            <a:r>
              <a:rPr lang="en-IN" dirty="0">
                <a:solidFill>
                  <a:srgbClr val="CACACA"/>
                </a:solidFill>
                <a:latin typeface="Montserrat" panose="00000500000000000000" pitchFamily="2" charset="0"/>
                <a:ea typeface="Average"/>
                <a:cs typeface="Average"/>
                <a:sym typeface="Average"/>
              </a:rPr>
              <a:t>Kumar</a:t>
            </a:r>
            <a:endParaRPr lang="en-IN" sz="1800" dirty="0">
              <a:solidFill>
                <a:srgbClr val="CACACA"/>
              </a:solidFill>
              <a:latin typeface="Montserrat" panose="00000500000000000000" pitchFamily="2" charset="0"/>
              <a:ea typeface="Average"/>
              <a:cs typeface="Average"/>
              <a:sym typeface="Average"/>
            </a:endParaRPr>
          </a:p>
        </p:txBody>
      </p:sp>
      <p:sp>
        <p:nvSpPr>
          <p:cNvPr id="237" name="Google Shape;237;p18"/>
          <p:cNvSpPr txBox="1"/>
          <p:nvPr/>
        </p:nvSpPr>
        <p:spPr>
          <a:xfrm>
            <a:off x="1675301" y="27899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a:solidFill>
                  <a:srgbClr val="CACACA"/>
                </a:solidFill>
                <a:latin typeface="Montserrat" panose="00000500000000000000" pitchFamily="2" charset="0"/>
                <a:ea typeface="Average"/>
                <a:cs typeface="Average"/>
                <a:sym typeface="Average"/>
              </a:rPr>
              <a:t>Bussa</a:t>
            </a:r>
            <a:r>
              <a:rPr lang="en-IN" dirty="0">
                <a:solidFill>
                  <a:srgbClr val="CACACA"/>
                </a:solidFill>
                <a:latin typeface="Montserrat" panose="00000500000000000000" pitchFamily="2" charset="0"/>
                <a:ea typeface="Average"/>
                <a:cs typeface="Average"/>
                <a:sym typeface="Average"/>
              </a:rPr>
              <a:t> Manasa</a:t>
            </a:r>
            <a:endParaRPr dirty="0">
              <a:solidFill>
                <a:srgbClr val="CACACA"/>
              </a:solidFill>
              <a:latin typeface="Montserrat" panose="00000500000000000000" pitchFamily="2" charset="0"/>
              <a:ea typeface="Average"/>
              <a:cs typeface="Average"/>
              <a:sym typeface="Average"/>
            </a:endParaRPr>
          </a:p>
        </p:txBody>
      </p:sp>
      <p:sp>
        <p:nvSpPr>
          <p:cNvPr id="238" name="Google Shape;238;p18"/>
          <p:cNvSpPr txBox="1"/>
          <p:nvPr/>
        </p:nvSpPr>
        <p:spPr>
          <a:xfrm>
            <a:off x="1678142" y="31916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rgbClr val="CACACA"/>
                </a:solidFill>
                <a:latin typeface="Montserrat" panose="00000500000000000000" pitchFamily="2" charset="0"/>
                <a:ea typeface="Average"/>
                <a:cs typeface="Average"/>
                <a:sym typeface="Average"/>
              </a:rPr>
              <a:t>Charan </a:t>
            </a:r>
            <a:r>
              <a:rPr lang="en-IN" dirty="0" err="1">
                <a:solidFill>
                  <a:srgbClr val="CACACA"/>
                </a:solidFill>
                <a:latin typeface="Montserrat" panose="00000500000000000000" pitchFamily="2" charset="0"/>
                <a:ea typeface="Average"/>
                <a:cs typeface="Average"/>
                <a:sym typeface="Average"/>
              </a:rPr>
              <a:t>kumar</a:t>
            </a:r>
            <a:r>
              <a:rPr lang="en-IN" dirty="0">
                <a:solidFill>
                  <a:srgbClr val="CACACA"/>
                </a:solidFill>
                <a:latin typeface="Montserrat" panose="00000500000000000000" pitchFamily="2" charset="0"/>
                <a:ea typeface="Average"/>
                <a:cs typeface="Average"/>
                <a:sym typeface="Average"/>
              </a:rPr>
              <a:t> S</a:t>
            </a:r>
            <a:endParaRPr dirty="0">
              <a:solidFill>
                <a:srgbClr val="CACACA"/>
              </a:solidFill>
              <a:latin typeface="Montserrat" panose="00000500000000000000" pitchFamily="2" charset="0"/>
              <a:ea typeface="Average"/>
              <a:cs typeface="Average"/>
              <a:sym typeface="Average"/>
            </a:endParaRPr>
          </a:p>
        </p:txBody>
      </p:sp>
      <p:sp>
        <p:nvSpPr>
          <p:cNvPr id="239" name="Google Shape;239;p18"/>
          <p:cNvSpPr txBox="1"/>
          <p:nvPr/>
        </p:nvSpPr>
        <p:spPr>
          <a:xfrm>
            <a:off x="4443276" y="1986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rgbClr val="CACACA"/>
                </a:solidFill>
                <a:latin typeface="Montserrat"/>
                <a:ea typeface="Montserrat"/>
                <a:cs typeface="Montserrat"/>
                <a:sym typeface="Montserrat"/>
              </a:rPr>
              <a:t>Akula Chaitanya</a:t>
            </a:r>
            <a:endParaRPr dirty="0">
              <a:solidFill>
                <a:srgbClr val="CACACA"/>
              </a:solidFill>
              <a:latin typeface="Montserrat"/>
              <a:ea typeface="Montserrat"/>
              <a:cs typeface="Montserrat"/>
              <a:sym typeface="Montserrat"/>
            </a:endParaRPr>
          </a:p>
        </p:txBody>
      </p:sp>
      <p:sp>
        <p:nvSpPr>
          <p:cNvPr id="240" name="Google Shape;240;p18"/>
          <p:cNvSpPr txBox="1"/>
          <p:nvPr/>
        </p:nvSpPr>
        <p:spPr>
          <a:xfrm>
            <a:off x="4443276" y="35726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ACACA"/>
              </a:solidFill>
              <a:latin typeface="Montserrat"/>
              <a:ea typeface="Montserrat"/>
              <a:cs typeface="Montserrat"/>
              <a:sym typeface="Montserrat"/>
            </a:endParaRPr>
          </a:p>
        </p:txBody>
      </p:sp>
      <p:sp>
        <p:nvSpPr>
          <p:cNvPr id="241" name="Google Shape;241;p18"/>
          <p:cNvSpPr txBox="1"/>
          <p:nvPr/>
        </p:nvSpPr>
        <p:spPr>
          <a:xfrm>
            <a:off x="4378982" y="3201269"/>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ACACA"/>
              </a:solidFill>
              <a:latin typeface="Montserrat"/>
              <a:ea typeface="Montserrat"/>
              <a:cs typeface="Montserrat"/>
              <a:sym typeface="Montserrat"/>
            </a:endParaRPr>
          </a:p>
        </p:txBody>
      </p:sp>
      <p:sp>
        <p:nvSpPr>
          <p:cNvPr id="242" name="Google Shape;242;p18"/>
          <p:cNvSpPr txBox="1"/>
          <p:nvPr/>
        </p:nvSpPr>
        <p:spPr>
          <a:xfrm>
            <a:off x="4443276" y="277962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a:solidFill>
                  <a:srgbClr val="CACACA"/>
                </a:solidFill>
                <a:latin typeface="Montserrat"/>
                <a:ea typeface="Montserrat"/>
                <a:cs typeface="Montserrat"/>
                <a:sym typeface="Montserrat"/>
              </a:rPr>
              <a:t>Asmath</a:t>
            </a:r>
            <a:r>
              <a:rPr lang="en-IN" dirty="0">
                <a:solidFill>
                  <a:srgbClr val="CACACA"/>
                </a:solidFill>
                <a:latin typeface="Montserrat"/>
                <a:ea typeface="Montserrat"/>
                <a:cs typeface="Montserrat"/>
                <a:sym typeface="Montserrat"/>
              </a:rPr>
              <a:t> </a:t>
            </a:r>
            <a:r>
              <a:rPr lang="en-IN" dirty="0" err="1">
                <a:solidFill>
                  <a:srgbClr val="CACACA"/>
                </a:solidFill>
                <a:latin typeface="Montserrat"/>
                <a:ea typeface="Montserrat"/>
                <a:cs typeface="Montserrat"/>
                <a:sym typeface="Montserrat"/>
              </a:rPr>
              <a:t>Hazeena</a:t>
            </a:r>
            <a:r>
              <a:rPr lang="en-IN" dirty="0">
                <a:solidFill>
                  <a:srgbClr val="CACACA"/>
                </a:solidFill>
                <a:latin typeface="Montserrat"/>
                <a:ea typeface="Montserrat"/>
                <a:cs typeface="Montserrat"/>
                <a:sym typeface="Montserrat"/>
              </a:rPr>
              <a:t> A</a:t>
            </a:r>
            <a:endParaRPr dirty="0">
              <a:solidFill>
                <a:srgbClr val="CACACA"/>
              </a:solidFill>
              <a:latin typeface="Montserrat"/>
              <a:ea typeface="Montserrat"/>
              <a:cs typeface="Montserrat"/>
              <a:sym typeface="Montserrat"/>
            </a:endParaRPr>
          </a:p>
        </p:txBody>
      </p:sp>
      <p:sp>
        <p:nvSpPr>
          <p:cNvPr id="243" name="Google Shape;243;p18"/>
          <p:cNvSpPr txBox="1"/>
          <p:nvPr/>
        </p:nvSpPr>
        <p:spPr>
          <a:xfrm>
            <a:off x="4443276" y="236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a:solidFill>
                  <a:srgbClr val="CACACA"/>
                </a:solidFill>
                <a:latin typeface="Montserrat"/>
                <a:ea typeface="Montserrat"/>
                <a:cs typeface="Montserrat"/>
                <a:sym typeface="Montserrat"/>
              </a:rPr>
              <a:t>Bathala</a:t>
            </a:r>
            <a:r>
              <a:rPr lang="en-IN" dirty="0">
                <a:solidFill>
                  <a:srgbClr val="CACACA"/>
                </a:solidFill>
                <a:latin typeface="Montserrat"/>
                <a:ea typeface="Montserrat"/>
                <a:cs typeface="Montserrat"/>
                <a:sym typeface="Montserrat"/>
              </a:rPr>
              <a:t> </a:t>
            </a:r>
            <a:r>
              <a:rPr lang="en-IN" dirty="0" err="1">
                <a:solidFill>
                  <a:srgbClr val="CACACA"/>
                </a:solidFill>
                <a:latin typeface="Montserrat"/>
                <a:ea typeface="Montserrat"/>
                <a:cs typeface="Montserrat"/>
                <a:sym typeface="Montserrat"/>
              </a:rPr>
              <a:t>Tejasree</a:t>
            </a:r>
            <a:endParaRPr dirty="0">
              <a:solidFill>
                <a:srgbClr val="CACACA"/>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CC048254-2C7A-6EF7-5613-5FB62D261A79}"/>
              </a:ext>
            </a:extLst>
          </p:cNvPr>
          <p:cNvSpPr txBox="1"/>
          <p:nvPr/>
        </p:nvSpPr>
        <p:spPr>
          <a:xfrm>
            <a:off x="1052550" y="1245325"/>
            <a:ext cx="7273273" cy="400110"/>
          </a:xfrm>
          <a:prstGeom prst="rect">
            <a:avLst/>
          </a:prstGeom>
          <a:noFill/>
        </p:spPr>
        <p:txBody>
          <a:bodyPr wrap="none" rtlCol="0">
            <a:spAutoFit/>
          </a:bodyPr>
          <a:lstStyle/>
          <a:p>
            <a:r>
              <a:rPr lang="en-US" sz="2000" dirty="0">
                <a:solidFill>
                  <a:srgbClr val="00B0F0"/>
                </a:solidFill>
              </a:rPr>
              <a:t>Git Repository</a:t>
            </a:r>
            <a:r>
              <a:rPr lang="en-US" dirty="0">
                <a:solidFill>
                  <a:srgbClr val="00B0F0"/>
                </a:solidFill>
              </a:rPr>
              <a:t>:</a:t>
            </a:r>
            <a:r>
              <a:rPr lang="en-US" dirty="0"/>
              <a:t> </a:t>
            </a:r>
            <a:r>
              <a:rPr lang="en-US" dirty="0">
                <a:solidFill>
                  <a:schemeClr val="accent2"/>
                </a:solidFill>
              </a:rPr>
              <a:t>https://github.com/Arbaazshibar/RRL-Project-Emedicare.git</a:t>
            </a:r>
            <a:endParaRPr lang="en-IN" dirty="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7"/>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Change the password</a:t>
            </a:r>
            <a:endParaRPr sz="2000" dirty="0"/>
          </a:p>
        </p:txBody>
      </p:sp>
      <p:sp>
        <p:nvSpPr>
          <p:cNvPr id="486" name="Google Shape;486;p4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A754B21-F3D9-C26A-E8D2-59DC5598E6F2}"/>
              </a:ext>
            </a:extLst>
          </p:cNvPr>
          <p:cNvPicPr>
            <a:picLocks noChangeAspect="1"/>
          </p:cNvPicPr>
          <p:nvPr/>
        </p:nvPicPr>
        <p:blipFill>
          <a:blip r:embed="rId3"/>
          <a:stretch>
            <a:fillRect/>
          </a:stretch>
        </p:blipFill>
        <p:spPr>
          <a:xfrm>
            <a:off x="1164431" y="1042988"/>
            <a:ext cx="7236620" cy="38290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IN" sz="2000" dirty="0"/>
              <a:t>User </a:t>
            </a:r>
            <a:r>
              <a:rPr lang="en-IN" sz="2000" dirty="0" err="1"/>
              <a:t>Regestration</a:t>
            </a:r>
            <a:endParaRPr sz="2000" dirty="0"/>
          </a:p>
        </p:txBody>
      </p:sp>
      <p:sp>
        <p:nvSpPr>
          <p:cNvPr id="437" name="Google Shape;437;p4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3FDC83A-17FC-BF9F-F4B8-CBB6B7755128}"/>
              </a:ext>
            </a:extLst>
          </p:cNvPr>
          <p:cNvPicPr>
            <a:picLocks noChangeAspect="1"/>
          </p:cNvPicPr>
          <p:nvPr/>
        </p:nvPicPr>
        <p:blipFill>
          <a:blip r:embed="rId3"/>
          <a:stretch>
            <a:fillRect/>
          </a:stretch>
        </p:blipFill>
        <p:spPr>
          <a:xfrm>
            <a:off x="964406" y="983324"/>
            <a:ext cx="7729538" cy="395300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User Registration Success</a:t>
            </a:r>
            <a:endParaRPr sz="2000" dirty="0"/>
          </a:p>
        </p:txBody>
      </p:sp>
      <p:sp>
        <p:nvSpPr>
          <p:cNvPr id="444" name="Google Shape;444;p4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A6B5109-BE0E-774A-730D-DD3A252A7664}"/>
              </a:ext>
            </a:extLst>
          </p:cNvPr>
          <p:cNvPicPr>
            <a:picLocks noChangeAspect="1"/>
          </p:cNvPicPr>
          <p:nvPr/>
        </p:nvPicPr>
        <p:blipFill>
          <a:blip r:embed="rId3"/>
          <a:stretch>
            <a:fillRect/>
          </a:stretch>
        </p:blipFill>
        <p:spPr>
          <a:xfrm>
            <a:off x="1228725" y="1050130"/>
            <a:ext cx="7186614" cy="3708545"/>
          </a:xfrm>
          <a:prstGeom prst="rect">
            <a:avLst/>
          </a:prstGeom>
        </p:spPr>
      </p:pic>
      <p:pic>
        <p:nvPicPr>
          <p:cNvPr id="5" name="Picture 4">
            <a:extLst>
              <a:ext uri="{FF2B5EF4-FFF2-40B4-BE49-F238E27FC236}">
                <a16:creationId xmlns:a16="http://schemas.microsoft.com/office/drawing/2014/main" id="{7C9695E3-FFCF-C628-A2C5-DAD6071BE2F9}"/>
              </a:ext>
            </a:extLst>
          </p:cNvPr>
          <p:cNvPicPr>
            <a:picLocks noChangeAspect="1"/>
          </p:cNvPicPr>
          <p:nvPr/>
        </p:nvPicPr>
        <p:blipFill>
          <a:blip r:embed="rId4"/>
          <a:stretch>
            <a:fillRect/>
          </a:stretch>
        </p:blipFill>
        <p:spPr>
          <a:xfrm>
            <a:off x="1228725" y="1050130"/>
            <a:ext cx="7186614" cy="37085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5"/>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User Login</a:t>
            </a:r>
            <a:endParaRPr sz="2000"/>
          </a:p>
        </p:txBody>
      </p:sp>
      <p:sp>
        <p:nvSpPr>
          <p:cNvPr id="542" name="Google Shape;542;p5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EF5AF24-30B8-7D9F-C074-5715B2937002}"/>
              </a:ext>
            </a:extLst>
          </p:cNvPr>
          <p:cNvPicPr>
            <a:picLocks noChangeAspect="1"/>
          </p:cNvPicPr>
          <p:nvPr/>
        </p:nvPicPr>
        <p:blipFill>
          <a:blip r:embed="rId3"/>
          <a:stretch>
            <a:fillRect/>
          </a:stretch>
        </p:blipFill>
        <p:spPr>
          <a:xfrm>
            <a:off x="1050132" y="1016531"/>
            <a:ext cx="7443787" cy="390841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6"/>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User Login Success</a:t>
            </a:r>
            <a:endParaRPr sz="2000"/>
          </a:p>
        </p:txBody>
      </p:sp>
      <p:sp>
        <p:nvSpPr>
          <p:cNvPr id="549" name="Google Shape;549;p5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4F077EF-0B62-991B-A125-E50B4DF605FE}"/>
              </a:ext>
            </a:extLst>
          </p:cNvPr>
          <p:cNvPicPr>
            <a:picLocks noChangeAspect="1"/>
          </p:cNvPicPr>
          <p:nvPr/>
        </p:nvPicPr>
        <p:blipFill>
          <a:blip r:embed="rId3"/>
          <a:stretch>
            <a:fillRect/>
          </a:stretch>
        </p:blipFill>
        <p:spPr>
          <a:xfrm>
            <a:off x="1207293" y="1090481"/>
            <a:ext cx="7200900" cy="377535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2"/>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Change Password</a:t>
            </a:r>
            <a:endParaRPr sz="2000" dirty="0"/>
          </a:p>
        </p:txBody>
      </p:sp>
      <p:sp>
        <p:nvSpPr>
          <p:cNvPr id="451" name="Google Shape;451;p4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7C06C88-6BFE-591F-2ABB-E1231B9B7DA4}"/>
              </a:ext>
            </a:extLst>
          </p:cNvPr>
          <p:cNvPicPr>
            <a:picLocks noChangeAspect="1"/>
          </p:cNvPicPr>
          <p:nvPr/>
        </p:nvPicPr>
        <p:blipFill>
          <a:blip r:embed="rId3"/>
          <a:stretch>
            <a:fillRect/>
          </a:stretch>
        </p:blipFill>
        <p:spPr>
          <a:xfrm>
            <a:off x="1243013" y="983324"/>
            <a:ext cx="6979444" cy="377535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3"/>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User Home Page</a:t>
            </a:r>
            <a:endParaRPr sz="2000" dirty="0"/>
          </a:p>
        </p:txBody>
      </p:sp>
      <p:sp>
        <p:nvSpPr>
          <p:cNvPr id="458" name="Google Shape;458;p4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B0239FA-3516-E356-D83D-64852346813B}"/>
              </a:ext>
            </a:extLst>
          </p:cNvPr>
          <p:cNvPicPr>
            <a:picLocks noChangeAspect="1"/>
          </p:cNvPicPr>
          <p:nvPr/>
        </p:nvPicPr>
        <p:blipFill>
          <a:blip r:embed="rId3"/>
          <a:stretch>
            <a:fillRect/>
          </a:stretch>
        </p:blipFill>
        <p:spPr>
          <a:xfrm>
            <a:off x="711962" y="929640"/>
            <a:ext cx="7997698" cy="40081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4"/>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Cart of the user</a:t>
            </a:r>
            <a:endParaRPr sz="2000" dirty="0"/>
          </a:p>
        </p:txBody>
      </p:sp>
      <p:sp>
        <p:nvSpPr>
          <p:cNvPr id="465" name="Google Shape;465;p4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895A784-2439-F45C-3126-C29D72EB4779}"/>
              </a:ext>
            </a:extLst>
          </p:cNvPr>
          <p:cNvPicPr>
            <a:picLocks noChangeAspect="1"/>
          </p:cNvPicPr>
          <p:nvPr/>
        </p:nvPicPr>
        <p:blipFill>
          <a:blip r:embed="rId3"/>
          <a:stretch>
            <a:fillRect/>
          </a:stretch>
        </p:blipFill>
        <p:spPr>
          <a:xfrm>
            <a:off x="1143000" y="983324"/>
            <a:ext cx="7243763" cy="361725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7"/>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User Registration</a:t>
            </a:r>
            <a:endParaRPr sz="2000"/>
          </a:p>
        </p:txBody>
      </p:sp>
      <p:sp>
        <p:nvSpPr>
          <p:cNvPr id="556" name="Google Shape;556;p5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BC6240D-C653-3007-CDC9-941AB0FC03FA}"/>
              </a:ext>
            </a:extLst>
          </p:cNvPr>
          <p:cNvPicPr>
            <a:picLocks noChangeAspect="1"/>
          </p:cNvPicPr>
          <p:nvPr/>
        </p:nvPicPr>
        <p:blipFill>
          <a:blip r:embed="rId3"/>
          <a:stretch>
            <a:fillRect/>
          </a:stretch>
        </p:blipFill>
        <p:spPr>
          <a:xfrm>
            <a:off x="1297500" y="1078706"/>
            <a:ext cx="6753506" cy="367996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5"/>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Order description</a:t>
            </a:r>
            <a:endParaRPr sz="2000" dirty="0"/>
          </a:p>
        </p:txBody>
      </p:sp>
      <p:sp>
        <p:nvSpPr>
          <p:cNvPr id="472" name="Google Shape;472;p4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77B296B-7CE5-7743-6742-8EA2CA84D410}"/>
              </a:ext>
            </a:extLst>
          </p:cNvPr>
          <p:cNvPicPr>
            <a:picLocks noChangeAspect="1"/>
          </p:cNvPicPr>
          <p:nvPr/>
        </p:nvPicPr>
        <p:blipFill>
          <a:blip r:embed="rId3"/>
          <a:stretch>
            <a:fillRect/>
          </a:stretch>
        </p:blipFill>
        <p:spPr>
          <a:xfrm>
            <a:off x="1297500" y="983324"/>
            <a:ext cx="6896381" cy="36815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Abstract</a:t>
            </a:r>
            <a:endParaRPr/>
          </a:p>
        </p:txBody>
      </p:sp>
      <p:sp>
        <p:nvSpPr>
          <p:cNvPr id="249" name="Google Shape;249;p19"/>
          <p:cNvSpPr txBox="1">
            <a:spLocks noGrp="1"/>
          </p:cNvSpPr>
          <p:nvPr>
            <p:ph type="body" idx="1"/>
          </p:nvPr>
        </p:nvSpPr>
        <p:spPr>
          <a:xfrm>
            <a:off x="1297500" y="1103200"/>
            <a:ext cx="7442100" cy="32379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Wingdings" panose="05000000000000000000" pitchFamily="2" charset="2"/>
              <a:buChar char="Ø"/>
            </a:pPr>
            <a:r>
              <a:rPr lang="en-GB" sz="1500" dirty="0"/>
              <a:t>The purpose of E-Medicare application is to automate the existing manual system by the help of computerized equipment's and full-fledged computer software, fulfilling their requirements, so that their valuable data  can be stored for a longer period with easy accessing and manipulation of the same.</a:t>
            </a:r>
            <a:endParaRPr sz="1500" dirty="0"/>
          </a:p>
          <a:p>
            <a:pPr marL="457200" lvl="0" indent="-323850" algn="l" rtl="0">
              <a:lnSpc>
                <a:spcPct val="150000"/>
              </a:lnSpc>
              <a:spcBef>
                <a:spcPts val="0"/>
              </a:spcBef>
              <a:spcAft>
                <a:spcPts val="0"/>
              </a:spcAft>
              <a:buSzPts val="1500"/>
              <a:buFont typeface="Wingdings" panose="05000000000000000000" pitchFamily="2" charset="2"/>
              <a:buChar char="Ø"/>
            </a:pPr>
            <a:r>
              <a:rPr lang="en-GB" sz="1500" dirty="0"/>
              <a:t>E-Medicare System, as described above, can lead to error free, secure, reliable and fast management system.</a:t>
            </a:r>
            <a:endParaRPr sz="1500" dirty="0"/>
          </a:p>
          <a:p>
            <a:pPr marL="0" lvl="0" indent="0" algn="l" rtl="0">
              <a:spcBef>
                <a:spcPts val="1600"/>
              </a:spcBef>
              <a:spcAft>
                <a:spcPts val="1600"/>
              </a:spcAft>
              <a:buNone/>
            </a:pPr>
            <a:r>
              <a:rPr lang="en-GB" sz="1500" dirty="0"/>
              <a:t> </a:t>
            </a:r>
            <a:endParaRPr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6"/>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Contact Us</a:t>
            </a:r>
            <a:endParaRPr sz="2000" dirty="0"/>
          </a:p>
        </p:txBody>
      </p:sp>
      <p:sp>
        <p:nvSpPr>
          <p:cNvPr id="479" name="Google Shape;479;p4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99D611E-63C6-A93B-B112-4408BAD3C78B}"/>
              </a:ext>
            </a:extLst>
          </p:cNvPr>
          <p:cNvPicPr>
            <a:picLocks noChangeAspect="1"/>
          </p:cNvPicPr>
          <p:nvPr/>
        </p:nvPicPr>
        <p:blipFill>
          <a:blip r:embed="rId3"/>
          <a:stretch>
            <a:fillRect/>
          </a:stretch>
        </p:blipFill>
        <p:spPr>
          <a:xfrm>
            <a:off x="1297501" y="1171575"/>
            <a:ext cx="6924956" cy="376845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64CC-10D1-9B04-185B-AC9082EDEA97}"/>
              </a:ext>
            </a:extLst>
          </p:cNvPr>
          <p:cNvSpPr>
            <a:spLocks noGrp="1"/>
          </p:cNvSpPr>
          <p:nvPr>
            <p:ph type="title"/>
          </p:nvPr>
        </p:nvSpPr>
        <p:spPr>
          <a:xfrm>
            <a:off x="1052550" y="440143"/>
            <a:ext cx="2205000" cy="449213"/>
          </a:xfrm>
        </p:spPr>
        <p:txBody>
          <a:bodyPr/>
          <a:lstStyle/>
          <a:p>
            <a:r>
              <a:rPr lang="en-IN" dirty="0"/>
              <a:t>Queries</a:t>
            </a:r>
          </a:p>
        </p:txBody>
      </p:sp>
      <p:pic>
        <p:nvPicPr>
          <p:cNvPr id="7" name="Picture 6">
            <a:extLst>
              <a:ext uri="{FF2B5EF4-FFF2-40B4-BE49-F238E27FC236}">
                <a16:creationId xmlns:a16="http://schemas.microsoft.com/office/drawing/2014/main" id="{DF066136-A33B-D344-9F6B-EE098069662B}"/>
              </a:ext>
            </a:extLst>
          </p:cNvPr>
          <p:cNvPicPr>
            <a:picLocks noChangeAspect="1"/>
          </p:cNvPicPr>
          <p:nvPr/>
        </p:nvPicPr>
        <p:blipFill>
          <a:blip r:embed="rId2"/>
          <a:stretch>
            <a:fillRect/>
          </a:stretch>
        </p:blipFill>
        <p:spPr>
          <a:xfrm>
            <a:off x="1188720" y="889356"/>
            <a:ext cx="7595160" cy="3814002"/>
          </a:xfrm>
          <a:prstGeom prst="rect">
            <a:avLst/>
          </a:prstGeom>
        </p:spPr>
      </p:pic>
    </p:spTree>
    <p:extLst>
      <p:ext uri="{BB962C8B-B14F-4D97-AF65-F5344CB8AC3E}">
        <p14:creationId xmlns:p14="http://schemas.microsoft.com/office/powerpoint/2010/main" val="373346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8"/>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About Us</a:t>
            </a:r>
            <a:endParaRPr sz="2000" dirty="0"/>
          </a:p>
        </p:txBody>
      </p:sp>
      <p:sp>
        <p:nvSpPr>
          <p:cNvPr id="493" name="Google Shape;493;p4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F97310A-895A-4C80-B7DE-DF1B81059FC7}"/>
              </a:ext>
            </a:extLst>
          </p:cNvPr>
          <p:cNvPicPr>
            <a:picLocks noChangeAspect="1"/>
          </p:cNvPicPr>
          <p:nvPr/>
        </p:nvPicPr>
        <p:blipFill>
          <a:blip r:embed="rId3"/>
          <a:stretch>
            <a:fillRect/>
          </a:stretch>
        </p:blipFill>
        <p:spPr>
          <a:xfrm>
            <a:off x="1228725" y="983324"/>
            <a:ext cx="7300914" cy="377535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8"/>
          <p:cNvSpPr txBox="1">
            <a:spLocks noGrp="1"/>
          </p:cNvSpPr>
          <p:nvPr>
            <p:ph type="title"/>
          </p:nvPr>
        </p:nvSpPr>
        <p:spPr>
          <a:xfrm>
            <a:off x="1187800" y="326925"/>
            <a:ext cx="7737000" cy="62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Conclusion</a:t>
            </a:r>
            <a:endParaRPr/>
          </a:p>
          <a:p>
            <a:pPr marL="0" lvl="0" indent="0" algn="l" rtl="0">
              <a:spcBef>
                <a:spcPts val="1600"/>
              </a:spcBef>
              <a:spcAft>
                <a:spcPts val="0"/>
              </a:spcAft>
              <a:buNone/>
            </a:pPr>
            <a:endParaRPr sz="1500">
              <a:latin typeface="Lato"/>
              <a:ea typeface="Lato"/>
              <a:cs typeface="Lato"/>
              <a:sym typeface="Lato"/>
            </a:endParaRPr>
          </a:p>
          <a:p>
            <a:pPr marL="0" lvl="0" indent="0" algn="l" rtl="0">
              <a:spcBef>
                <a:spcPts val="0"/>
              </a:spcBef>
              <a:spcAft>
                <a:spcPts val="0"/>
              </a:spcAft>
              <a:buNone/>
            </a:pPr>
            <a:endParaRPr sz="1500">
              <a:latin typeface="Lato"/>
              <a:ea typeface="Lato"/>
              <a:cs typeface="Lato"/>
              <a:sym typeface="Lato"/>
            </a:endParaRPr>
          </a:p>
        </p:txBody>
      </p:sp>
      <p:sp>
        <p:nvSpPr>
          <p:cNvPr id="563" name="Google Shape;563;p58"/>
          <p:cNvSpPr txBox="1"/>
          <p:nvPr/>
        </p:nvSpPr>
        <p:spPr>
          <a:xfrm>
            <a:off x="820650" y="954225"/>
            <a:ext cx="7502700" cy="35455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b="0" i="0" dirty="0">
                <a:solidFill>
                  <a:srgbClr val="ECECEC"/>
                </a:solidFill>
                <a:effectLst/>
                <a:latin typeface="Söhne"/>
              </a:rPr>
              <a:t>The E-Medicare application aims to provide a comprehensive solution for users to conveniently book and purchase medicines online. The development of this application involves creating a user-friendly platform that seamlessly integrates features for selecting and purchasing medications. Here's a summary of the key aspects and benefits of the E-Medicare application</a:t>
            </a:r>
          </a:p>
          <a:p>
            <a:pPr marL="0" lvl="0" indent="0" algn="l" rtl="0">
              <a:lnSpc>
                <a:spcPct val="115000"/>
              </a:lnSpc>
              <a:spcBef>
                <a:spcPts val="0"/>
              </a:spcBef>
              <a:spcAft>
                <a:spcPts val="0"/>
              </a:spcAft>
              <a:buNone/>
            </a:pPr>
            <a:endParaRPr lang="en-US" sz="1600" b="0" i="0" dirty="0">
              <a:solidFill>
                <a:srgbClr val="ECECEC"/>
              </a:solidFill>
              <a:effectLst/>
              <a:latin typeface="Söhne"/>
            </a:endParaRPr>
          </a:p>
          <a:p>
            <a:pPr marL="285750" indent="-285750" algn="l">
              <a:buFont typeface="Wingdings" panose="05000000000000000000" pitchFamily="2" charset="2"/>
              <a:buChar char="Ø"/>
            </a:pPr>
            <a:r>
              <a:rPr lang="en-IN" b="1" i="0" dirty="0">
                <a:solidFill>
                  <a:srgbClr val="ECECEC"/>
                </a:solidFill>
                <a:effectLst/>
                <a:latin typeface="Söhne"/>
              </a:rPr>
              <a:t>User-Friendly Interface</a:t>
            </a:r>
            <a:endParaRPr lang="en-IN" b="0" i="0" dirty="0">
              <a:solidFill>
                <a:srgbClr val="ECECEC"/>
              </a:solidFill>
              <a:effectLst/>
              <a:latin typeface="Söhne"/>
            </a:endParaRPr>
          </a:p>
          <a:p>
            <a:pPr marL="285750" indent="-285750" algn="l">
              <a:buFont typeface="Wingdings" panose="05000000000000000000" pitchFamily="2" charset="2"/>
              <a:buChar char="Ø"/>
            </a:pPr>
            <a:r>
              <a:rPr lang="en-IN" b="1" i="0" dirty="0">
                <a:solidFill>
                  <a:srgbClr val="ECECEC"/>
                </a:solidFill>
                <a:effectLst/>
                <a:latin typeface="Söhne"/>
              </a:rPr>
              <a:t>Medicine Booking System</a:t>
            </a:r>
            <a:endParaRPr lang="en-IN" b="0" i="0" dirty="0">
              <a:solidFill>
                <a:srgbClr val="ECECEC"/>
              </a:solidFill>
              <a:effectLst/>
              <a:latin typeface="Söhne"/>
            </a:endParaRPr>
          </a:p>
          <a:p>
            <a:pPr marL="285750" indent="-285750" algn="l">
              <a:buFont typeface="Wingdings" panose="05000000000000000000" pitchFamily="2" charset="2"/>
              <a:buChar char="Ø"/>
            </a:pPr>
            <a:r>
              <a:rPr lang="en-IN" b="1" i="0" dirty="0">
                <a:solidFill>
                  <a:srgbClr val="ECECEC"/>
                </a:solidFill>
                <a:effectLst/>
                <a:latin typeface="Söhne"/>
              </a:rPr>
              <a:t>Personalized User Profiles</a:t>
            </a:r>
            <a:endParaRPr lang="en-IN" b="0" i="0" dirty="0">
              <a:solidFill>
                <a:srgbClr val="ECECEC"/>
              </a:solidFill>
              <a:effectLst/>
              <a:latin typeface="Söhne"/>
            </a:endParaRPr>
          </a:p>
          <a:p>
            <a:pPr marL="285750" indent="-285750" algn="l">
              <a:buFont typeface="Wingdings" panose="05000000000000000000" pitchFamily="2" charset="2"/>
              <a:buChar char="Ø"/>
            </a:pPr>
            <a:r>
              <a:rPr lang="en-IN" b="1" i="0" dirty="0">
                <a:solidFill>
                  <a:srgbClr val="ECECEC"/>
                </a:solidFill>
                <a:effectLst/>
                <a:latin typeface="Söhne"/>
              </a:rPr>
              <a:t>Responsive Design</a:t>
            </a:r>
          </a:p>
          <a:p>
            <a:pPr marL="285750" indent="-285750">
              <a:buFont typeface="Wingdings" panose="05000000000000000000" pitchFamily="2" charset="2"/>
              <a:buChar char="Ø"/>
            </a:pPr>
            <a:r>
              <a:rPr lang="en-IN" b="1" i="0" dirty="0">
                <a:solidFill>
                  <a:srgbClr val="ECECEC"/>
                </a:solidFill>
                <a:effectLst/>
                <a:latin typeface="Söhne"/>
              </a:rPr>
              <a:t>Secure Online Purchases</a:t>
            </a:r>
            <a:endParaRPr lang="en-IN" b="1" i="0" dirty="0">
              <a:solidFill>
                <a:schemeClr val="lt1"/>
              </a:solidFill>
              <a:effectLst/>
              <a:latin typeface="Lato"/>
              <a:ea typeface="Lato"/>
              <a:cs typeface="Lato"/>
              <a:sym typeface="Lato"/>
            </a:endParaRPr>
          </a:p>
          <a:p>
            <a:pPr algn="l"/>
            <a:endParaRPr lang="en-IN" b="0" i="0" dirty="0">
              <a:solidFill>
                <a:srgbClr val="ECECEC"/>
              </a:solidFill>
              <a:effectLst/>
              <a:latin typeface="Söhn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pSp>
        <p:nvGrpSpPr>
          <p:cNvPr id="569" name="Google Shape;569;p59"/>
          <p:cNvGrpSpPr/>
          <p:nvPr/>
        </p:nvGrpSpPr>
        <p:grpSpPr>
          <a:xfrm>
            <a:off x="2370486" y="1236566"/>
            <a:ext cx="4042004" cy="2072175"/>
            <a:chOff x="4654186" y="1785178"/>
            <a:chExt cx="4042004" cy="2072175"/>
          </a:xfrm>
        </p:grpSpPr>
        <p:sp>
          <p:nvSpPr>
            <p:cNvPr id="570" name="Google Shape;570;p59"/>
            <p:cNvSpPr/>
            <p:nvPr/>
          </p:nvSpPr>
          <p:spPr>
            <a:xfrm>
              <a:off x="4657290" y="1813753"/>
              <a:ext cx="4038900" cy="2043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9"/>
            <p:cNvSpPr/>
            <p:nvPr/>
          </p:nvSpPr>
          <p:spPr>
            <a:xfrm>
              <a:off x="4654186" y="1785178"/>
              <a:ext cx="4038900" cy="2043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9"/>
            <p:cNvSpPr/>
            <p:nvPr/>
          </p:nvSpPr>
          <p:spPr>
            <a:xfrm rot="5400000">
              <a:off x="4590717" y="2763677"/>
              <a:ext cx="667200" cy="108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59"/>
          <p:cNvSpPr txBox="1">
            <a:spLocks noGrp="1"/>
          </p:cNvSpPr>
          <p:nvPr>
            <p:ph type="title"/>
          </p:nvPr>
        </p:nvSpPr>
        <p:spPr>
          <a:xfrm>
            <a:off x="3317250" y="197340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400" b="1">
                <a:solidFill>
                  <a:schemeClr val="dk1"/>
                </a:solidFill>
              </a:rPr>
              <a:t>Thank You !</a:t>
            </a:r>
            <a:endParaRPr sz="2400"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281275"/>
            <a:ext cx="70389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55" name="Google Shape;255;p20"/>
          <p:cNvSpPr txBox="1">
            <a:spLocks noGrp="1"/>
          </p:cNvSpPr>
          <p:nvPr>
            <p:ph type="body" idx="1"/>
          </p:nvPr>
        </p:nvSpPr>
        <p:spPr>
          <a:xfrm>
            <a:off x="1391475" y="1018750"/>
            <a:ext cx="7293300" cy="1457400"/>
          </a:xfrm>
          <a:prstGeom prst="rect">
            <a:avLst/>
          </a:prstGeom>
        </p:spPr>
        <p:txBody>
          <a:bodyPr spcFirstLastPara="1" wrap="square" lIns="91425" tIns="91425" rIns="91425" bIns="91425" anchor="t" anchorCtr="0">
            <a:noAutofit/>
          </a:bodyPr>
          <a:lstStyle/>
          <a:p>
            <a:pPr lvl="0" algn="l" rtl="0">
              <a:spcBef>
                <a:spcPts val="0"/>
              </a:spcBef>
              <a:spcAft>
                <a:spcPts val="0"/>
              </a:spcAft>
              <a:buSzPts val="1300"/>
              <a:buFont typeface="Wingdings" panose="05000000000000000000" pitchFamily="2" charset="2"/>
              <a:buChar char="Ø"/>
            </a:pPr>
            <a:r>
              <a:rPr lang="en-GB" sz="1500" dirty="0"/>
              <a:t>The main aim of this project is to develop an online web portal that can handle Medicine booking. In recent times, mobile healthcare apps become more trending due to pandemic crisis.  People have reduced to leave their home in the aftermath of the pandemic</a:t>
            </a:r>
            <a:r>
              <a:rPr lang="en-GB" dirty="0"/>
              <a:t> </a:t>
            </a:r>
            <a:r>
              <a:rPr lang="en-GB" sz="1500" dirty="0"/>
              <a:t>to purchase even basic commodities. Online medicine delivery apps allow for delivery at your doorstep.</a:t>
            </a:r>
            <a:endParaRPr sz="1700" dirty="0"/>
          </a:p>
        </p:txBody>
      </p:sp>
      <p:sp>
        <p:nvSpPr>
          <p:cNvPr id="257" name="Google Shape;257;p20"/>
          <p:cNvSpPr txBox="1">
            <a:spLocks noGrp="1"/>
          </p:cNvSpPr>
          <p:nvPr>
            <p:ph type="body" idx="4294967295"/>
          </p:nvPr>
        </p:nvSpPr>
        <p:spPr>
          <a:xfrm>
            <a:off x="1391475" y="2800312"/>
            <a:ext cx="6945312" cy="949325"/>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Font typeface="Wingdings" panose="05000000000000000000" pitchFamily="2" charset="2"/>
              <a:buChar char="Ø"/>
            </a:pPr>
            <a:r>
              <a:rPr lang="en-GB" sz="1500" dirty="0"/>
              <a:t>In this, users can choose a medicine section of their choices and go through all the items that the system provides. Users can then select the desired drug items, add them to cart and then proceed to payment.</a:t>
            </a:r>
            <a:endParaRPr dirty="0"/>
          </a:p>
        </p:txBody>
      </p:sp>
      <p:sp>
        <p:nvSpPr>
          <p:cNvPr id="256" name="Google Shape;256;p20"/>
          <p:cNvSpPr txBox="1"/>
          <p:nvPr/>
        </p:nvSpPr>
        <p:spPr>
          <a:xfrm>
            <a:off x="181275" y="39259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58" name="Google Shape;258;p20"/>
          <p:cNvSpPr txBox="1"/>
          <p:nvPr/>
        </p:nvSpPr>
        <p:spPr>
          <a:xfrm>
            <a:off x="1371300" y="4073800"/>
            <a:ext cx="69450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Font typeface="Wingdings" panose="05000000000000000000" pitchFamily="2" charset="2"/>
              <a:buChar char="Ø"/>
            </a:pPr>
            <a:r>
              <a:rPr lang="en-GB" sz="1500" dirty="0">
                <a:latin typeface="Lato"/>
                <a:ea typeface="Lato"/>
                <a:cs typeface="Lato"/>
                <a:sym typeface="Lato"/>
              </a:rPr>
              <a:t>Our system solves the problems of going for searching medicines and saves transport cost. We are ensuring the safe and reliable process of purchasing medicines.</a:t>
            </a:r>
            <a:endParaRPr sz="1500" dirty="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1187800" y="326925"/>
            <a:ext cx="7737000" cy="31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Proposed System</a:t>
            </a:r>
            <a:endParaRPr dirty="0"/>
          </a:p>
          <a:p>
            <a:pPr marL="0" lvl="0" indent="0" algn="l" rtl="0">
              <a:spcBef>
                <a:spcPts val="0"/>
              </a:spcBef>
              <a:spcAft>
                <a:spcPts val="0"/>
              </a:spcAft>
              <a:buNone/>
            </a:pPr>
            <a:endParaRPr dirty="0"/>
          </a:p>
          <a:p>
            <a:pPr marL="457200" lvl="0" indent="-323850" algn="l" rtl="0">
              <a:spcBef>
                <a:spcPts val="0"/>
              </a:spcBef>
              <a:spcAft>
                <a:spcPts val="0"/>
              </a:spcAft>
              <a:buSzPts val="1500"/>
              <a:buFont typeface="Wingdings" panose="05000000000000000000" pitchFamily="2" charset="2"/>
              <a:buChar char="Ø"/>
            </a:pPr>
            <a:r>
              <a:rPr lang="en-GB" sz="1500" dirty="0">
                <a:latin typeface="Lato"/>
                <a:ea typeface="Lato"/>
                <a:cs typeface="Lato"/>
                <a:sym typeface="Lato"/>
              </a:rPr>
              <a:t>The proposed medical Booking Store System will completely Revolutionize the industry.</a:t>
            </a:r>
            <a:endParaRPr sz="1500" dirty="0">
              <a:latin typeface="Lato"/>
              <a:ea typeface="Lato"/>
              <a:cs typeface="Lato"/>
              <a:sym typeface="Lato"/>
            </a:endParaRPr>
          </a:p>
          <a:p>
            <a:pPr marL="342900" lvl="0" indent="-342900" algn="l" rtl="0">
              <a:spcBef>
                <a:spcPts val="0"/>
              </a:spcBef>
              <a:spcAft>
                <a:spcPts val="0"/>
              </a:spcAft>
              <a:buFont typeface="Wingdings" panose="05000000000000000000" pitchFamily="2" charset="2"/>
              <a:buChar char="Ø"/>
            </a:pPr>
            <a:endParaRPr sz="2000" dirty="0"/>
          </a:p>
          <a:p>
            <a:pPr marL="457200" lvl="0" indent="-323850" algn="l" rtl="0">
              <a:spcBef>
                <a:spcPts val="0"/>
              </a:spcBef>
              <a:spcAft>
                <a:spcPts val="0"/>
              </a:spcAft>
              <a:buSzPts val="1500"/>
              <a:buFont typeface="Wingdings" panose="05000000000000000000" pitchFamily="2" charset="2"/>
              <a:buChar char="Ø"/>
            </a:pPr>
            <a:r>
              <a:rPr lang="en-GB" sz="1500" dirty="0">
                <a:latin typeface="Lato"/>
                <a:ea typeface="Lato"/>
                <a:cs typeface="Lato"/>
                <a:sym typeface="Lato"/>
              </a:rPr>
              <a:t>Searching of products, order placing, billing and product stock can be maintained by a single click.</a:t>
            </a:r>
            <a:endParaRPr sz="1500" dirty="0">
              <a:latin typeface="Lato"/>
              <a:ea typeface="Lato"/>
              <a:cs typeface="Lato"/>
              <a:sym typeface="Lato"/>
            </a:endParaRPr>
          </a:p>
          <a:p>
            <a:pPr marL="285750" lvl="0" indent="-285750" algn="l" rtl="0">
              <a:spcBef>
                <a:spcPts val="0"/>
              </a:spcBef>
              <a:spcAft>
                <a:spcPts val="0"/>
              </a:spcAft>
              <a:buFont typeface="Wingdings" panose="05000000000000000000" pitchFamily="2" charset="2"/>
              <a:buChar char="Ø"/>
            </a:pPr>
            <a:endParaRPr sz="1500" dirty="0">
              <a:latin typeface="Lato"/>
              <a:ea typeface="Lato"/>
              <a:cs typeface="Lato"/>
              <a:sym typeface="Lato"/>
            </a:endParaRPr>
          </a:p>
          <a:p>
            <a:pPr marL="457200" lvl="0" indent="-323850" algn="l" rtl="0">
              <a:spcBef>
                <a:spcPts val="0"/>
              </a:spcBef>
              <a:spcAft>
                <a:spcPts val="0"/>
              </a:spcAft>
              <a:buSzPts val="1500"/>
              <a:buFont typeface="Wingdings" panose="05000000000000000000" pitchFamily="2" charset="2"/>
              <a:buChar char="Ø"/>
            </a:pPr>
            <a:r>
              <a:rPr lang="en-GB" sz="1500" dirty="0">
                <a:latin typeface="Lato"/>
                <a:ea typeface="Lato"/>
                <a:cs typeface="Lato"/>
                <a:sym typeface="Lato"/>
              </a:rPr>
              <a:t>The payment of the order can also be done by credit cards</a:t>
            </a:r>
            <a:endParaRPr sz="1500" dirty="0">
              <a:latin typeface="Lato"/>
              <a:ea typeface="Lato"/>
              <a:cs typeface="Lato"/>
              <a:sym typeface="Lato"/>
            </a:endParaRPr>
          </a:p>
          <a:p>
            <a:pPr marL="0" lvl="0" indent="0" algn="l" rtl="0">
              <a:spcBef>
                <a:spcPts val="0"/>
              </a:spcBef>
              <a:spcAft>
                <a:spcPts val="0"/>
              </a:spcAft>
              <a:buNone/>
            </a:pPr>
            <a:endParaRPr sz="1500" dirty="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2"/>
          <p:cNvSpPr txBox="1">
            <a:spLocks noGrp="1"/>
          </p:cNvSpPr>
          <p:nvPr>
            <p:ph type="title"/>
          </p:nvPr>
        </p:nvSpPr>
        <p:spPr>
          <a:xfrm>
            <a:off x="2654813" y="306244"/>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IN" dirty="0"/>
              <a:t>Database Schema</a:t>
            </a:r>
            <a:endParaRPr dirty="0"/>
          </a:p>
        </p:txBody>
      </p:sp>
      <p:pic>
        <p:nvPicPr>
          <p:cNvPr id="5" name="Picture 4">
            <a:extLst>
              <a:ext uri="{FF2B5EF4-FFF2-40B4-BE49-F238E27FC236}">
                <a16:creationId xmlns:a16="http://schemas.microsoft.com/office/drawing/2014/main" id="{06D1BF70-A63E-84C2-B96E-128949D08CFB}"/>
              </a:ext>
            </a:extLst>
          </p:cNvPr>
          <p:cNvPicPr>
            <a:picLocks noChangeAspect="1"/>
          </p:cNvPicPr>
          <p:nvPr/>
        </p:nvPicPr>
        <p:blipFill>
          <a:blip r:embed="rId3"/>
          <a:stretch>
            <a:fillRect/>
          </a:stretch>
        </p:blipFill>
        <p:spPr>
          <a:xfrm>
            <a:off x="826013" y="1115134"/>
            <a:ext cx="7274194" cy="36506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4A6E5-5179-DF1B-FBFB-050A6BEB08F5}"/>
              </a:ext>
            </a:extLst>
          </p:cNvPr>
          <p:cNvPicPr>
            <a:picLocks noChangeAspect="1"/>
          </p:cNvPicPr>
          <p:nvPr/>
        </p:nvPicPr>
        <p:blipFill>
          <a:blip r:embed="rId2"/>
          <a:stretch>
            <a:fillRect/>
          </a:stretch>
        </p:blipFill>
        <p:spPr>
          <a:xfrm>
            <a:off x="1158831" y="150019"/>
            <a:ext cx="3306013" cy="2364581"/>
          </a:xfrm>
          <a:prstGeom prst="rect">
            <a:avLst/>
          </a:prstGeom>
        </p:spPr>
      </p:pic>
      <p:pic>
        <p:nvPicPr>
          <p:cNvPr id="9" name="Picture 8">
            <a:extLst>
              <a:ext uri="{FF2B5EF4-FFF2-40B4-BE49-F238E27FC236}">
                <a16:creationId xmlns:a16="http://schemas.microsoft.com/office/drawing/2014/main" id="{681CB213-A44B-02CE-BB98-9115B726E5C8}"/>
              </a:ext>
            </a:extLst>
          </p:cNvPr>
          <p:cNvPicPr>
            <a:picLocks noChangeAspect="1"/>
          </p:cNvPicPr>
          <p:nvPr/>
        </p:nvPicPr>
        <p:blipFill>
          <a:blip r:embed="rId3"/>
          <a:stretch>
            <a:fillRect/>
          </a:stretch>
        </p:blipFill>
        <p:spPr>
          <a:xfrm>
            <a:off x="5140783" y="150018"/>
            <a:ext cx="3315874" cy="2364581"/>
          </a:xfrm>
          <a:prstGeom prst="rect">
            <a:avLst/>
          </a:prstGeom>
        </p:spPr>
      </p:pic>
      <p:pic>
        <p:nvPicPr>
          <p:cNvPr id="11" name="Picture 10">
            <a:extLst>
              <a:ext uri="{FF2B5EF4-FFF2-40B4-BE49-F238E27FC236}">
                <a16:creationId xmlns:a16="http://schemas.microsoft.com/office/drawing/2014/main" id="{38D6EAF1-E8CA-3FAB-0BEF-CF123A5E6A02}"/>
              </a:ext>
            </a:extLst>
          </p:cNvPr>
          <p:cNvPicPr>
            <a:picLocks noChangeAspect="1"/>
          </p:cNvPicPr>
          <p:nvPr/>
        </p:nvPicPr>
        <p:blipFill>
          <a:blip r:embed="rId4"/>
          <a:stretch>
            <a:fillRect/>
          </a:stretch>
        </p:blipFill>
        <p:spPr>
          <a:xfrm>
            <a:off x="3180511" y="2707169"/>
            <a:ext cx="3306014" cy="2286312"/>
          </a:xfrm>
          <a:prstGeom prst="rect">
            <a:avLst/>
          </a:prstGeom>
        </p:spPr>
      </p:pic>
    </p:spTree>
    <p:extLst>
      <p:ext uri="{BB962C8B-B14F-4D97-AF65-F5344CB8AC3E}">
        <p14:creationId xmlns:p14="http://schemas.microsoft.com/office/powerpoint/2010/main" val="876684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Technology Used</a:t>
            </a:r>
            <a:endParaRPr/>
          </a:p>
        </p:txBody>
      </p:sp>
      <p:sp>
        <p:nvSpPr>
          <p:cNvPr id="279" name="Google Shape;279;p23"/>
          <p:cNvSpPr txBox="1">
            <a:spLocks noGrp="1"/>
          </p:cNvSpPr>
          <p:nvPr>
            <p:ph type="body" idx="1"/>
          </p:nvPr>
        </p:nvSpPr>
        <p:spPr>
          <a:xfrm>
            <a:off x="1210925" y="1254800"/>
            <a:ext cx="8326200" cy="30192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Wingdings" panose="05000000000000000000" pitchFamily="2" charset="2"/>
              <a:buChar char="Ø"/>
            </a:pPr>
            <a:r>
              <a:rPr lang="en-GB" sz="1500" dirty="0"/>
              <a:t>HTML : Page layout has been designed in HTML.</a:t>
            </a:r>
            <a:endParaRPr sz="1500" dirty="0"/>
          </a:p>
          <a:p>
            <a:pPr marL="457200" lvl="0" indent="-323850" algn="l" rtl="0">
              <a:lnSpc>
                <a:spcPct val="150000"/>
              </a:lnSpc>
              <a:spcBef>
                <a:spcPts val="0"/>
              </a:spcBef>
              <a:spcAft>
                <a:spcPts val="0"/>
              </a:spcAft>
              <a:buSzPts val="1500"/>
              <a:buFont typeface="Wingdings" panose="05000000000000000000" pitchFamily="2" charset="2"/>
              <a:buChar char="Ø"/>
            </a:pPr>
            <a:r>
              <a:rPr lang="en-GB" sz="1500" dirty="0"/>
              <a:t>CSS : CSS has been used for all the designing part.</a:t>
            </a:r>
            <a:endParaRPr sz="1500" dirty="0"/>
          </a:p>
          <a:p>
            <a:pPr marL="457200" lvl="0" indent="-323850" algn="l" rtl="0">
              <a:lnSpc>
                <a:spcPct val="150000"/>
              </a:lnSpc>
              <a:spcBef>
                <a:spcPts val="0"/>
              </a:spcBef>
              <a:spcAft>
                <a:spcPts val="0"/>
              </a:spcAft>
              <a:buSzPts val="1500"/>
              <a:buFont typeface="Wingdings" panose="05000000000000000000" pitchFamily="2" charset="2"/>
              <a:buChar char="Ø"/>
            </a:pPr>
            <a:r>
              <a:rPr lang="en-GB" sz="1500" dirty="0"/>
              <a:t>Java : All the business logic has been written in Java.</a:t>
            </a:r>
            <a:endParaRPr sz="1500" dirty="0"/>
          </a:p>
          <a:p>
            <a:pPr marL="457200" lvl="0" indent="-323850" algn="l" rtl="0">
              <a:lnSpc>
                <a:spcPct val="150000"/>
              </a:lnSpc>
              <a:spcBef>
                <a:spcPts val="0"/>
              </a:spcBef>
              <a:spcAft>
                <a:spcPts val="0"/>
              </a:spcAft>
              <a:buSzPts val="1500"/>
              <a:buFont typeface="Wingdings" panose="05000000000000000000" pitchFamily="2" charset="2"/>
              <a:buChar char="Ø"/>
            </a:pPr>
            <a:r>
              <a:rPr lang="en-GB" sz="1500" dirty="0"/>
              <a:t>Angular CLI : Command-line interface tool that we use to initialize.</a:t>
            </a:r>
            <a:endParaRPr sz="1500" dirty="0"/>
          </a:p>
          <a:p>
            <a:pPr marL="457200" lvl="0" indent="-323850" algn="l" rtl="0">
              <a:lnSpc>
                <a:spcPct val="150000"/>
              </a:lnSpc>
              <a:spcBef>
                <a:spcPts val="0"/>
              </a:spcBef>
              <a:spcAft>
                <a:spcPts val="0"/>
              </a:spcAft>
              <a:buSzPts val="1500"/>
              <a:buFont typeface="Wingdings" panose="05000000000000000000" pitchFamily="2" charset="2"/>
              <a:buChar char="Ø"/>
            </a:pPr>
            <a:r>
              <a:rPr lang="en-GB" sz="1500" dirty="0"/>
              <a:t>MySQL : MySQL database has been used as database for the project.</a:t>
            </a:r>
            <a:endParaRPr sz="1500" dirty="0"/>
          </a:p>
          <a:p>
            <a:pPr marL="457200" lvl="0" indent="-323850" algn="l" rtl="0">
              <a:lnSpc>
                <a:spcPct val="150000"/>
              </a:lnSpc>
              <a:spcBef>
                <a:spcPts val="0"/>
              </a:spcBef>
              <a:spcAft>
                <a:spcPts val="0"/>
              </a:spcAft>
              <a:buSzPts val="1500"/>
              <a:buFont typeface="Wingdings" panose="05000000000000000000" pitchFamily="2" charset="2"/>
              <a:buChar char="Ø"/>
            </a:pPr>
            <a:r>
              <a:rPr lang="en-GB" sz="1500" dirty="0"/>
              <a:t>Hibernate : Used for </a:t>
            </a:r>
            <a:r>
              <a:rPr lang="en-GB" sz="1500" dirty="0">
                <a:highlight>
                  <a:srgbClr val="202124"/>
                </a:highlight>
              </a:rPr>
              <a:t>object-table mapping.</a:t>
            </a:r>
            <a:endParaRPr sz="1800" dirty="0"/>
          </a:p>
          <a:p>
            <a:pPr marL="457200" lvl="0" indent="-323850" algn="l" rtl="0">
              <a:lnSpc>
                <a:spcPct val="150000"/>
              </a:lnSpc>
              <a:spcBef>
                <a:spcPts val="0"/>
              </a:spcBef>
              <a:spcAft>
                <a:spcPts val="0"/>
              </a:spcAft>
              <a:buSzPts val="1500"/>
              <a:buFont typeface="Wingdings" panose="05000000000000000000" pitchFamily="2" charset="2"/>
              <a:buChar char="Ø"/>
            </a:pPr>
            <a:r>
              <a:rPr lang="en-GB" sz="1500" dirty="0"/>
              <a:t>Spring-boot :  Server side setup.</a:t>
            </a:r>
            <a:endParaRPr sz="1500" dirty="0"/>
          </a:p>
          <a:p>
            <a:pPr marL="457200" lvl="0" indent="-323850" algn="l" rtl="0">
              <a:lnSpc>
                <a:spcPct val="150000"/>
              </a:lnSpc>
              <a:spcBef>
                <a:spcPts val="0"/>
              </a:spcBef>
              <a:spcAft>
                <a:spcPts val="0"/>
              </a:spcAft>
              <a:buSzPts val="1500"/>
              <a:buFont typeface="Wingdings" panose="05000000000000000000" pitchFamily="2" charset="2"/>
              <a:buChar char="Ø"/>
            </a:pPr>
            <a:r>
              <a:rPr lang="en-GB" sz="1500" dirty="0"/>
              <a:t>Tomcat : Server.</a:t>
            </a:r>
            <a:endParaRPr sz="1500" dirty="0"/>
          </a:p>
          <a:p>
            <a:pPr marL="457200" lvl="0" indent="0" algn="l" rtl="0">
              <a:lnSpc>
                <a:spcPct val="150000"/>
              </a:lnSpc>
              <a:spcBef>
                <a:spcPts val="1600"/>
              </a:spcBef>
              <a:spcAft>
                <a:spcPts val="0"/>
              </a:spcAft>
              <a:buNone/>
            </a:pPr>
            <a:endParaRPr sz="1500" dirty="0"/>
          </a:p>
          <a:p>
            <a:pPr marL="0" lvl="0" indent="0" algn="l" rtl="0">
              <a:lnSpc>
                <a:spcPct val="150000"/>
              </a:lnSpc>
              <a:spcBef>
                <a:spcPts val="1600"/>
              </a:spcBef>
              <a:spcAft>
                <a:spcPts val="0"/>
              </a:spcAft>
              <a:buNone/>
            </a:pPr>
            <a:endParaRPr sz="1500" dirty="0"/>
          </a:p>
          <a:p>
            <a:pPr marL="0" lvl="0" indent="0" algn="l" rtl="0">
              <a:lnSpc>
                <a:spcPct val="150000"/>
              </a:lnSpc>
              <a:spcBef>
                <a:spcPts val="1600"/>
              </a:spcBef>
              <a:spcAft>
                <a:spcPts val="0"/>
              </a:spcAft>
              <a:buNone/>
            </a:pPr>
            <a:endParaRPr sz="1500" dirty="0"/>
          </a:p>
          <a:p>
            <a:pPr marL="0" lvl="0" indent="0" algn="l" rtl="0">
              <a:lnSpc>
                <a:spcPct val="150000"/>
              </a:lnSpc>
              <a:spcBef>
                <a:spcPts val="1600"/>
              </a:spcBef>
              <a:spcAft>
                <a:spcPts val="0"/>
              </a:spcAft>
              <a:buNone/>
            </a:pPr>
            <a:endParaRPr sz="1500" dirty="0"/>
          </a:p>
          <a:p>
            <a:pPr marL="0" lvl="0" indent="0" algn="l" rtl="0">
              <a:lnSpc>
                <a:spcPct val="150000"/>
              </a:lnSpc>
              <a:spcBef>
                <a:spcPts val="1600"/>
              </a:spcBef>
              <a:spcAft>
                <a:spcPts val="0"/>
              </a:spcAft>
              <a:buNone/>
            </a:pPr>
            <a:endParaRPr sz="1500" dirty="0"/>
          </a:p>
          <a:p>
            <a:pPr marL="0" lvl="0" indent="0" algn="l" rtl="0">
              <a:spcBef>
                <a:spcPts val="1600"/>
              </a:spcBef>
              <a:spcAft>
                <a:spcPts val="1600"/>
              </a:spcAft>
              <a:buNone/>
            </a:pPr>
            <a:endParaRPr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4"/>
          <p:cNvSpPr txBox="1">
            <a:spLocks noGrp="1"/>
          </p:cNvSpPr>
          <p:nvPr>
            <p:ph type="title"/>
          </p:nvPr>
        </p:nvSpPr>
        <p:spPr>
          <a:xfrm>
            <a:off x="1307675" y="130775"/>
            <a:ext cx="7606200" cy="4871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System Overview:</a:t>
            </a:r>
            <a:endParaRPr dirty="0"/>
          </a:p>
          <a:p>
            <a:pPr marL="0" lvl="0" indent="0" algn="l" rtl="0">
              <a:lnSpc>
                <a:spcPct val="115000"/>
              </a:lnSpc>
              <a:spcBef>
                <a:spcPts val="1600"/>
              </a:spcBef>
              <a:spcAft>
                <a:spcPts val="0"/>
              </a:spcAft>
              <a:buNone/>
            </a:pPr>
            <a:endParaRPr dirty="0"/>
          </a:p>
          <a:p>
            <a:pPr marL="0" lvl="0" indent="0" algn="just" rtl="0">
              <a:lnSpc>
                <a:spcPct val="115000"/>
              </a:lnSpc>
              <a:spcBef>
                <a:spcPts val="1600"/>
              </a:spcBef>
              <a:spcAft>
                <a:spcPts val="0"/>
              </a:spcAft>
              <a:buNone/>
            </a:pPr>
            <a:r>
              <a:rPr lang="en-GB" sz="1700" dirty="0">
                <a:latin typeface="Times New Roman"/>
                <a:ea typeface="Times New Roman"/>
                <a:cs typeface="Times New Roman"/>
                <a:sym typeface="Times New Roman"/>
              </a:rPr>
              <a:t>The “E-Medicare” should support basic functionalities  for all below listed users</a:t>
            </a:r>
            <a:endParaRPr sz="1700" dirty="0">
              <a:latin typeface="Times New Roman"/>
              <a:ea typeface="Times New Roman"/>
              <a:cs typeface="Times New Roman"/>
              <a:sym typeface="Times New Roman"/>
            </a:endParaRPr>
          </a:p>
          <a:p>
            <a:pPr marL="514350" lvl="0" indent="-285750" algn="just" rtl="0">
              <a:lnSpc>
                <a:spcPct val="115000"/>
              </a:lnSpc>
              <a:spcBef>
                <a:spcPts val="0"/>
              </a:spcBef>
              <a:spcAft>
                <a:spcPts val="0"/>
              </a:spcAft>
              <a:buFont typeface="Wingdings" panose="05000000000000000000" pitchFamily="2" charset="2"/>
              <a:buChar char="Ø"/>
            </a:pPr>
            <a:endParaRPr sz="1700" dirty="0">
              <a:latin typeface="Times New Roman"/>
              <a:ea typeface="Times New Roman"/>
              <a:cs typeface="Times New Roman"/>
              <a:sym typeface="Times New Roman"/>
            </a:endParaRPr>
          </a:p>
          <a:p>
            <a:pPr marL="457200" lvl="0" indent="-323850" algn="just" rtl="0">
              <a:lnSpc>
                <a:spcPct val="115000"/>
              </a:lnSpc>
              <a:spcBef>
                <a:spcPts val="0"/>
              </a:spcBef>
              <a:spcAft>
                <a:spcPts val="0"/>
              </a:spcAft>
              <a:buSzPts val="1500"/>
              <a:buFont typeface="Wingdings" panose="05000000000000000000" pitchFamily="2" charset="2"/>
              <a:buChar char="Ø"/>
            </a:pPr>
            <a:r>
              <a:rPr lang="en-GB" sz="1500" dirty="0">
                <a:latin typeface="Lato"/>
                <a:ea typeface="Lato"/>
                <a:cs typeface="Lato"/>
                <a:sym typeface="Lato"/>
              </a:rPr>
              <a:t> Login Module: Used for managing the login details.</a:t>
            </a:r>
            <a:endParaRPr sz="1500" dirty="0">
              <a:latin typeface="Lato"/>
              <a:ea typeface="Lato"/>
              <a:cs typeface="Lato"/>
              <a:sym typeface="Lato"/>
            </a:endParaRPr>
          </a:p>
          <a:p>
            <a:pPr marL="457200" lvl="0" indent="-323850" algn="just" rtl="0">
              <a:lnSpc>
                <a:spcPct val="115000"/>
              </a:lnSpc>
              <a:spcBef>
                <a:spcPts val="0"/>
              </a:spcBef>
              <a:spcAft>
                <a:spcPts val="0"/>
              </a:spcAft>
              <a:buSzPts val="1500"/>
              <a:buFont typeface="Wingdings" panose="05000000000000000000" pitchFamily="2" charset="2"/>
              <a:buChar char="Ø"/>
            </a:pPr>
            <a:r>
              <a:rPr lang="en-GB" sz="1500" dirty="0">
                <a:latin typeface="Lato"/>
                <a:ea typeface="Lato"/>
                <a:cs typeface="Lato"/>
                <a:sym typeface="Lato"/>
              </a:rPr>
              <a:t> Users Module: Used for managing the users of the system.</a:t>
            </a:r>
            <a:endParaRPr sz="1500" dirty="0">
              <a:latin typeface="Lato"/>
              <a:ea typeface="Lato"/>
              <a:cs typeface="Lato"/>
              <a:sym typeface="Lato"/>
            </a:endParaRPr>
          </a:p>
          <a:p>
            <a:pPr marL="457200" lvl="0" indent="-323850" algn="just" rtl="0">
              <a:lnSpc>
                <a:spcPct val="115000"/>
              </a:lnSpc>
              <a:spcBef>
                <a:spcPts val="0"/>
              </a:spcBef>
              <a:spcAft>
                <a:spcPts val="0"/>
              </a:spcAft>
              <a:buSzPts val="1500"/>
              <a:buFont typeface="Wingdings" panose="05000000000000000000" pitchFamily="2" charset="2"/>
              <a:buChar char="Ø"/>
            </a:pPr>
            <a:r>
              <a:rPr lang="en-GB" sz="1500" dirty="0">
                <a:latin typeface="Lato"/>
                <a:ea typeface="Lato"/>
                <a:cs typeface="Lato"/>
                <a:sym typeface="Lato"/>
              </a:rPr>
              <a:t> Admin Module: Used for managing.  medicine details and user information.</a:t>
            </a:r>
            <a:endParaRPr sz="1500" dirty="0">
              <a:latin typeface="Lato"/>
              <a:ea typeface="Lato"/>
              <a:cs typeface="Lato"/>
              <a:sym typeface="Lato"/>
            </a:endParaRPr>
          </a:p>
          <a:p>
            <a:pPr marL="457200" lvl="0" indent="-323850" algn="just" rtl="0">
              <a:lnSpc>
                <a:spcPct val="115000"/>
              </a:lnSpc>
              <a:spcBef>
                <a:spcPts val="0"/>
              </a:spcBef>
              <a:spcAft>
                <a:spcPts val="0"/>
              </a:spcAft>
              <a:buSzPts val="1500"/>
              <a:buFont typeface="Wingdings" panose="05000000000000000000" pitchFamily="2" charset="2"/>
              <a:buChar char="Ø"/>
            </a:pPr>
            <a:r>
              <a:rPr lang="en-GB" sz="1500" dirty="0">
                <a:latin typeface="Lato"/>
                <a:ea typeface="Lato"/>
                <a:cs typeface="Lato"/>
                <a:sym typeface="Lato"/>
              </a:rPr>
              <a:t> Medicine Module: Used for managing the Medicine details.</a:t>
            </a:r>
            <a:endParaRPr sz="1500" dirty="0">
              <a:latin typeface="Lato"/>
              <a:ea typeface="Lato"/>
              <a:cs typeface="Lato"/>
              <a:sym typeface="Lato"/>
            </a:endParaRPr>
          </a:p>
          <a:p>
            <a:pPr marL="457200" lvl="0" indent="-323850" algn="just" rtl="0">
              <a:lnSpc>
                <a:spcPct val="115000"/>
              </a:lnSpc>
              <a:spcBef>
                <a:spcPts val="0"/>
              </a:spcBef>
              <a:spcAft>
                <a:spcPts val="0"/>
              </a:spcAft>
              <a:buSzPts val="1500"/>
              <a:buFont typeface="Wingdings" panose="05000000000000000000" pitchFamily="2" charset="2"/>
              <a:buChar char="Ø"/>
            </a:pPr>
            <a:r>
              <a:rPr lang="en-US" sz="1500" dirty="0">
                <a:latin typeface="Lato"/>
                <a:ea typeface="Lato"/>
                <a:cs typeface="Lato"/>
                <a:sym typeface="Lato"/>
              </a:rPr>
              <a:t> </a:t>
            </a:r>
            <a:r>
              <a:rPr lang="en-US" sz="1500" dirty="0" err="1">
                <a:latin typeface="Lato"/>
                <a:ea typeface="Lato"/>
                <a:cs typeface="Lato"/>
                <a:sym typeface="Lato"/>
              </a:rPr>
              <a:t>Contact_us</a:t>
            </a:r>
            <a:r>
              <a:rPr lang="en-US" sz="1500" dirty="0">
                <a:latin typeface="Lato"/>
                <a:ea typeface="Lato"/>
                <a:cs typeface="Lato"/>
                <a:sym typeface="Lato"/>
              </a:rPr>
              <a:t>: Used if customer is having complaints.</a:t>
            </a:r>
          </a:p>
          <a:p>
            <a:pPr marL="457200" lvl="0" indent="-323850" algn="just" rtl="0">
              <a:lnSpc>
                <a:spcPct val="115000"/>
              </a:lnSpc>
              <a:spcBef>
                <a:spcPts val="0"/>
              </a:spcBef>
              <a:spcAft>
                <a:spcPts val="0"/>
              </a:spcAft>
              <a:buSzPts val="1500"/>
              <a:buFont typeface="Wingdings" panose="05000000000000000000" pitchFamily="2" charset="2"/>
              <a:buChar char="Ø"/>
            </a:pPr>
            <a:r>
              <a:rPr lang="en-US" sz="1500" dirty="0">
                <a:latin typeface="Lato"/>
                <a:ea typeface="Lato"/>
                <a:cs typeface="Lato"/>
                <a:sym typeface="Lato"/>
              </a:rPr>
              <a:t> Cart Module: Used for managing the details of Cart.</a:t>
            </a:r>
          </a:p>
          <a:p>
            <a:pPr marL="457200" lvl="0" indent="-323850" algn="just" rtl="0">
              <a:lnSpc>
                <a:spcPct val="115000"/>
              </a:lnSpc>
              <a:spcBef>
                <a:spcPts val="0"/>
              </a:spcBef>
              <a:spcAft>
                <a:spcPts val="0"/>
              </a:spcAft>
              <a:buSzPts val="1500"/>
              <a:buFont typeface="Wingdings" panose="05000000000000000000" pitchFamily="2" charset="2"/>
              <a:buChar char="Ø"/>
            </a:pPr>
            <a:r>
              <a:rPr lang="en-US" sz="1500" dirty="0">
                <a:latin typeface="Lato"/>
                <a:ea typeface="Lato"/>
                <a:cs typeface="Lato"/>
                <a:sym typeface="Lato"/>
              </a:rPr>
              <a:t> Billing Module: Used for managing the details of Paymen</a:t>
            </a:r>
            <a:r>
              <a:rPr lang="en-US" sz="1200" dirty="0">
                <a:latin typeface="Arial"/>
                <a:ea typeface="Arial"/>
                <a:cs typeface="Arial"/>
                <a:sym typeface="Arial"/>
              </a:rPr>
              <a:t>t. add update module…</a:t>
            </a:r>
          </a:p>
          <a:p>
            <a:pPr marL="628650" lvl="0" indent="-171450" algn="just" rtl="0">
              <a:lnSpc>
                <a:spcPct val="115000"/>
              </a:lnSpc>
              <a:spcBef>
                <a:spcPts val="0"/>
              </a:spcBef>
              <a:spcAft>
                <a:spcPts val="0"/>
              </a:spcAft>
              <a:buFont typeface="Wingdings" panose="05000000000000000000" pitchFamily="2" charset="2"/>
              <a:buChar char="Ø"/>
            </a:pPr>
            <a:endParaRPr lang="en-US" sz="1200" dirty="0">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endParaRPr sz="1800" dirty="0"/>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160</TotalTime>
  <Words>842</Words>
  <Application>Microsoft Office PowerPoint</Application>
  <PresentationFormat>On-screen Show (16:9)</PresentationFormat>
  <Paragraphs>137</Paragraphs>
  <Slides>34</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Lato</vt:lpstr>
      <vt:lpstr>Arial</vt:lpstr>
      <vt:lpstr>Söhne</vt:lpstr>
      <vt:lpstr>Wingdings</vt:lpstr>
      <vt:lpstr>Times New Roman</vt:lpstr>
      <vt:lpstr>Montserrat</vt:lpstr>
      <vt:lpstr>Tw Cen MT</vt:lpstr>
      <vt:lpstr>Droplet</vt:lpstr>
      <vt:lpstr>E-Medicare  RLL Project - Group 06</vt:lpstr>
      <vt:lpstr>Git Repo &amp; Team Members :</vt:lpstr>
      <vt:lpstr>Abstract</vt:lpstr>
      <vt:lpstr>Introduction</vt:lpstr>
      <vt:lpstr>Proposed System  The proposed medical Booking Store System will completely Revolutionize the industry.  Searching of products, order placing, billing and product stock can be maintained by a single click.  The payment of the order can also be done by credit cards </vt:lpstr>
      <vt:lpstr>Database Schema</vt:lpstr>
      <vt:lpstr>PowerPoint Presentation</vt:lpstr>
      <vt:lpstr>Technology Used</vt:lpstr>
      <vt:lpstr>System Overview:  The “E-Medicare” should support basic functionalities  for all below listed users   Login Module: Used for managing the login details.  Users Module: Used for managing the users of the system.  Admin Module: Used for managing.  medicine details and user information.  Medicine Module: Used for managing the Medicine details.  Contact_us: Used if customer is having complaints.  Cart Module: Used for managing the details of Cart.  Billing Module: Used for managing the details of Payment. add update module…  </vt:lpstr>
      <vt:lpstr>Admin Authentication &amp; Authorization </vt:lpstr>
      <vt:lpstr>Functional Flow</vt:lpstr>
      <vt:lpstr>Environment</vt:lpstr>
      <vt:lpstr>Case Diagram</vt:lpstr>
      <vt:lpstr>Unit Testing:</vt:lpstr>
      <vt:lpstr>Advantages</vt:lpstr>
      <vt:lpstr>Admin login</vt:lpstr>
      <vt:lpstr>Admin Login Success</vt:lpstr>
      <vt:lpstr>Admin Dashboard</vt:lpstr>
      <vt:lpstr>Add Medicine</vt:lpstr>
      <vt:lpstr>Change the password</vt:lpstr>
      <vt:lpstr>User Regestration</vt:lpstr>
      <vt:lpstr>User Registration Success</vt:lpstr>
      <vt:lpstr>User Login</vt:lpstr>
      <vt:lpstr>User Login Success</vt:lpstr>
      <vt:lpstr>Change Password</vt:lpstr>
      <vt:lpstr>User Home Page</vt:lpstr>
      <vt:lpstr>Cart of the user</vt:lpstr>
      <vt:lpstr>User Registration</vt:lpstr>
      <vt:lpstr>Order description</vt:lpstr>
      <vt:lpstr>Contact Us</vt:lpstr>
      <vt:lpstr>Queries</vt:lpstr>
      <vt:lpstr>About Us</vt:lpstr>
      <vt:lpstr>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E-Medicare  RLL Project - Group 06</dc:title>
  <dc:creator>Arbaz S</dc:creator>
  <cp:lastModifiedBy>Arbaaz Shibargatti</cp:lastModifiedBy>
  <cp:revision>3</cp:revision>
  <dcterms:modified xsi:type="dcterms:W3CDTF">2024-02-29T07:12:18Z</dcterms:modified>
</cp:coreProperties>
</file>